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4380"/>
    <p:restoredTop sz="94660"/>
  </p:normalViewPr>
  <p:slideViewPr>
    <p:cSldViewPr snapToGrid="0">
      <p:cViewPr varScale="1">
        <p:scale>
          <a:sx n="66" d="100"/>
          <a:sy n="66" d="100"/>
        </p:scale>
        <p:origin x="87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شريحة عنوان">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ar-SA"/>
              <a:t>انقر لتحرير نمط عنوان الشكل الرئيسي</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ar-SA"/>
              <a:t>انقر لتحرير نمط العنوان الفرعي للشكل الرئيسي</a:t>
            </a:r>
            <a:endParaRPr lang="en-US" dirty="0"/>
          </a:p>
        </p:txBody>
      </p:sp>
      <p:sp>
        <p:nvSpPr>
          <p:cNvPr id="4" name="Date Placeholder 3"/>
          <p:cNvSpPr>
            <a:spLocks noGrp="1"/>
          </p:cNvSpPr>
          <p:nvPr>
            <p:ph type="dt" sz="half" idx="10"/>
          </p:nvPr>
        </p:nvSpPr>
        <p:spPr/>
        <p:txBody>
          <a:bodyPr/>
          <a:lstStyle/>
          <a:p>
            <a:fld id="{62AA479F-C5BF-4C96-8E81-155C34186FE9}" type="datetimeFigureOut">
              <a:rPr lang="ar-SA" smtClean="0"/>
              <a:t>10 رمضان، 1443</a:t>
            </a:fld>
            <a:endParaRPr lang="ar-SA"/>
          </a:p>
        </p:txBody>
      </p:sp>
      <p:sp>
        <p:nvSpPr>
          <p:cNvPr id="5" name="Footer Placeholder 4"/>
          <p:cNvSpPr>
            <a:spLocks noGrp="1"/>
          </p:cNvSpPr>
          <p:nvPr>
            <p:ph type="ftr" sz="quarter" idx="11"/>
          </p:nvPr>
        </p:nvSpPr>
        <p:spPr/>
        <p:txBody>
          <a:bodyPr/>
          <a:lstStyle/>
          <a:p>
            <a:endParaRPr lang="ar-SA"/>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120712BA-8402-4C1B-B388-6F9669E8F20A}" type="slidenum">
              <a:rPr lang="ar-SA" smtClean="0"/>
              <a:t>‹#›</a:t>
            </a:fld>
            <a:endParaRPr lang="ar-SA"/>
          </a:p>
        </p:txBody>
      </p:sp>
    </p:spTree>
    <p:extLst>
      <p:ext uri="{BB962C8B-B14F-4D97-AF65-F5344CB8AC3E}">
        <p14:creationId xmlns:p14="http://schemas.microsoft.com/office/powerpoint/2010/main" val="18060174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العنوان والتسمية التوضيحية">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ar-SA"/>
              <a:t>انقر لتحرير نمط عنوان الشكل الرئيسي</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ar-SA"/>
              <a:t>انقر لتحرير أنماط نص الشكل الرئيسي</a:t>
            </a:r>
          </a:p>
        </p:txBody>
      </p:sp>
      <p:sp>
        <p:nvSpPr>
          <p:cNvPr id="4" name="Date Placeholder 3"/>
          <p:cNvSpPr>
            <a:spLocks noGrp="1"/>
          </p:cNvSpPr>
          <p:nvPr>
            <p:ph type="dt" sz="half" idx="10"/>
          </p:nvPr>
        </p:nvSpPr>
        <p:spPr/>
        <p:txBody>
          <a:bodyPr/>
          <a:lstStyle/>
          <a:p>
            <a:fld id="{62AA479F-C5BF-4C96-8E81-155C34186FE9}" type="datetimeFigureOut">
              <a:rPr lang="ar-SA" smtClean="0"/>
              <a:t>10 رمضان، 1443</a:t>
            </a:fld>
            <a:endParaRPr lang="ar-SA"/>
          </a:p>
        </p:txBody>
      </p:sp>
      <p:sp>
        <p:nvSpPr>
          <p:cNvPr id="5" name="Footer Placeholder 4"/>
          <p:cNvSpPr>
            <a:spLocks noGrp="1"/>
          </p:cNvSpPr>
          <p:nvPr>
            <p:ph type="ftr" sz="quarter" idx="11"/>
          </p:nvPr>
        </p:nvSpPr>
        <p:spPr/>
        <p:txBody>
          <a:bodyPr/>
          <a:lstStyle/>
          <a:p>
            <a:endParaRPr lang="ar-SA"/>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20712BA-8402-4C1B-B388-6F9669E8F20A}" type="slidenum">
              <a:rPr lang="ar-SA" smtClean="0"/>
              <a:t>‹#›</a:t>
            </a:fld>
            <a:endParaRPr lang="ar-SA"/>
          </a:p>
        </p:txBody>
      </p:sp>
    </p:spTree>
    <p:extLst>
      <p:ext uri="{BB962C8B-B14F-4D97-AF65-F5344CB8AC3E}">
        <p14:creationId xmlns:p14="http://schemas.microsoft.com/office/powerpoint/2010/main" val="14530264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اقتباس مع تسمية توضيحية">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ar-SA"/>
              <a:t>انقر لتحرير نمط عنوان الشكل الرئيسي</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ar-SA"/>
              <a:t>انقر لتحرير أنماط نص الشكل الرئيسي</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ar-SA"/>
              <a:t>انقر لتحرير أنماط نص الشكل الرئيسي</a:t>
            </a:r>
          </a:p>
        </p:txBody>
      </p:sp>
      <p:sp>
        <p:nvSpPr>
          <p:cNvPr id="4" name="Date Placeholder 3"/>
          <p:cNvSpPr>
            <a:spLocks noGrp="1"/>
          </p:cNvSpPr>
          <p:nvPr>
            <p:ph type="dt" sz="half" idx="10"/>
          </p:nvPr>
        </p:nvSpPr>
        <p:spPr/>
        <p:txBody>
          <a:bodyPr/>
          <a:lstStyle/>
          <a:p>
            <a:fld id="{62AA479F-C5BF-4C96-8E81-155C34186FE9}" type="datetimeFigureOut">
              <a:rPr lang="ar-SA" smtClean="0"/>
              <a:t>10 رمضان، 1443</a:t>
            </a:fld>
            <a:endParaRPr lang="ar-SA"/>
          </a:p>
        </p:txBody>
      </p:sp>
      <p:sp>
        <p:nvSpPr>
          <p:cNvPr id="5" name="Footer Placeholder 4"/>
          <p:cNvSpPr>
            <a:spLocks noGrp="1"/>
          </p:cNvSpPr>
          <p:nvPr>
            <p:ph type="ftr" sz="quarter" idx="11"/>
          </p:nvPr>
        </p:nvSpPr>
        <p:spPr/>
        <p:txBody>
          <a:bodyPr/>
          <a:lstStyle/>
          <a:p>
            <a:endParaRPr lang="ar-SA"/>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20712BA-8402-4C1B-B388-6F9669E8F20A}" type="slidenum">
              <a:rPr lang="ar-SA" smtClean="0"/>
              <a:t>‹#›</a:t>
            </a:fld>
            <a:endParaRPr lang="ar-SA"/>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8179877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بطاقة اسم">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ar-SA"/>
              <a:t>انقر لتحرير نمط عنوان الشكل الرئيسي</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ar-SA"/>
              <a:t>انقر لتحرير أنماط نص الشكل الرئيسي</a:t>
            </a:r>
          </a:p>
        </p:txBody>
      </p:sp>
      <p:sp>
        <p:nvSpPr>
          <p:cNvPr id="5" name="Date Placeholder 4"/>
          <p:cNvSpPr>
            <a:spLocks noGrp="1"/>
          </p:cNvSpPr>
          <p:nvPr>
            <p:ph type="dt" sz="half" idx="10"/>
          </p:nvPr>
        </p:nvSpPr>
        <p:spPr/>
        <p:txBody>
          <a:bodyPr/>
          <a:lstStyle/>
          <a:p>
            <a:fld id="{62AA479F-C5BF-4C96-8E81-155C34186FE9}" type="datetimeFigureOut">
              <a:rPr lang="ar-SA" smtClean="0"/>
              <a:t>10 رمضان، 1443</a:t>
            </a:fld>
            <a:endParaRPr lang="ar-SA"/>
          </a:p>
        </p:txBody>
      </p:sp>
      <p:sp>
        <p:nvSpPr>
          <p:cNvPr id="6" name="Footer Placeholder 5"/>
          <p:cNvSpPr>
            <a:spLocks noGrp="1"/>
          </p:cNvSpPr>
          <p:nvPr>
            <p:ph type="ftr" sz="quarter" idx="11"/>
          </p:nvPr>
        </p:nvSpPr>
        <p:spPr/>
        <p:txBody>
          <a:bodyPr/>
          <a:lstStyle/>
          <a:p>
            <a:endParaRPr lang="ar-SA"/>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20712BA-8402-4C1B-B388-6F9669E8F20A}" type="slidenum">
              <a:rPr lang="ar-SA" smtClean="0"/>
              <a:t>‹#›</a:t>
            </a:fld>
            <a:endParaRPr lang="ar-SA"/>
          </a:p>
        </p:txBody>
      </p:sp>
    </p:spTree>
    <p:extLst>
      <p:ext uri="{BB962C8B-B14F-4D97-AF65-F5344CB8AC3E}">
        <p14:creationId xmlns:p14="http://schemas.microsoft.com/office/powerpoint/2010/main" val="26137424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بطاقة اسم ذات اقتباس">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ar-SA"/>
              <a:t>انقر لتحرير نمط عنوان الشكل الرئيسي</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ar-SA"/>
              <a:t>انقر لتحرير أنماط نص الشكل الرئيسي</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ar-SA"/>
              <a:t>انقر لتحرير أنماط نص الشكل الرئيسي</a:t>
            </a:r>
          </a:p>
        </p:txBody>
      </p:sp>
      <p:sp>
        <p:nvSpPr>
          <p:cNvPr id="5" name="Date Placeholder 4"/>
          <p:cNvSpPr>
            <a:spLocks noGrp="1"/>
          </p:cNvSpPr>
          <p:nvPr>
            <p:ph type="dt" sz="half" idx="10"/>
          </p:nvPr>
        </p:nvSpPr>
        <p:spPr/>
        <p:txBody>
          <a:bodyPr/>
          <a:lstStyle/>
          <a:p>
            <a:fld id="{62AA479F-C5BF-4C96-8E81-155C34186FE9}" type="datetimeFigureOut">
              <a:rPr lang="ar-SA" smtClean="0"/>
              <a:t>10 رمضان، 1443</a:t>
            </a:fld>
            <a:endParaRPr lang="ar-SA"/>
          </a:p>
        </p:txBody>
      </p:sp>
      <p:sp>
        <p:nvSpPr>
          <p:cNvPr id="6" name="Footer Placeholder 5"/>
          <p:cNvSpPr>
            <a:spLocks noGrp="1"/>
          </p:cNvSpPr>
          <p:nvPr>
            <p:ph type="ftr" sz="quarter" idx="11"/>
          </p:nvPr>
        </p:nvSpPr>
        <p:spPr/>
        <p:txBody>
          <a:bodyPr/>
          <a:lstStyle/>
          <a:p>
            <a:endParaRPr lang="ar-SA"/>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20712BA-8402-4C1B-B388-6F9669E8F20A}" type="slidenum">
              <a:rPr lang="ar-SA" smtClean="0"/>
              <a:t>‹#›</a:t>
            </a:fld>
            <a:endParaRPr lang="ar-SA"/>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657230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صواب أو خطأ">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ar-SA"/>
              <a:t>انقر لتحرير نمط عنوان الشكل الرئيسي</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ar-SA"/>
              <a:t>انقر لتحرير أنماط نص الشكل الرئيسي</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ar-SA"/>
              <a:t>انقر لتحرير أنماط نص الشكل الرئيسي</a:t>
            </a:r>
          </a:p>
        </p:txBody>
      </p:sp>
      <p:sp>
        <p:nvSpPr>
          <p:cNvPr id="5" name="Date Placeholder 4"/>
          <p:cNvSpPr>
            <a:spLocks noGrp="1"/>
          </p:cNvSpPr>
          <p:nvPr>
            <p:ph type="dt" sz="half" idx="10"/>
          </p:nvPr>
        </p:nvSpPr>
        <p:spPr/>
        <p:txBody>
          <a:bodyPr/>
          <a:lstStyle/>
          <a:p>
            <a:fld id="{62AA479F-C5BF-4C96-8E81-155C34186FE9}" type="datetimeFigureOut">
              <a:rPr lang="ar-SA" smtClean="0"/>
              <a:t>10 رمضان، 1443</a:t>
            </a:fld>
            <a:endParaRPr lang="ar-SA"/>
          </a:p>
        </p:txBody>
      </p:sp>
      <p:sp>
        <p:nvSpPr>
          <p:cNvPr id="6" name="Footer Placeholder 5"/>
          <p:cNvSpPr>
            <a:spLocks noGrp="1"/>
          </p:cNvSpPr>
          <p:nvPr>
            <p:ph type="ftr" sz="quarter" idx="11"/>
          </p:nvPr>
        </p:nvSpPr>
        <p:spPr/>
        <p:txBody>
          <a:bodyPr/>
          <a:lstStyle/>
          <a:p>
            <a:endParaRPr lang="ar-SA"/>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20712BA-8402-4C1B-B388-6F9669E8F20A}" type="slidenum">
              <a:rPr lang="ar-SA" smtClean="0"/>
              <a:t>‹#›</a:t>
            </a:fld>
            <a:endParaRPr lang="ar-SA"/>
          </a:p>
        </p:txBody>
      </p:sp>
    </p:spTree>
    <p:extLst>
      <p:ext uri="{BB962C8B-B14F-4D97-AF65-F5344CB8AC3E}">
        <p14:creationId xmlns:p14="http://schemas.microsoft.com/office/powerpoint/2010/main" val="25271808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عنوان ونص عمودي">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a:t>انقر لتحرير نمط عنوان الشكل الرئيسي</a:t>
            </a:r>
            <a:endParaRPr lang="en-US" dirty="0"/>
          </a:p>
        </p:txBody>
      </p:sp>
      <p:sp>
        <p:nvSpPr>
          <p:cNvPr id="3" name="Vertical Text Placeholder 2"/>
          <p:cNvSpPr>
            <a:spLocks noGrp="1"/>
          </p:cNvSpPr>
          <p:nvPr>
            <p:ph type="body" orient="vert" idx="1"/>
          </p:nvPr>
        </p:nvSpPr>
        <p:spPr/>
        <p:txBody>
          <a:bodyPr vert="eaVert" anchor="t"/>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4" name="Date Placeholder 3"/>
          <p:cNvSpPr>
            <a:spLocks noGrp="1"/>
          </p:cNvSpPr>
          <p:nvPr>
            <p:ph type="dt" sz="half" idx="10"/>
          </p:nvPr>
        </p:nvSpPr>
        <p:spPr/>
        <p:txBody>
          <a:bodyPr/>
          <a:lstStyle/>
          <a:p>
            <a:fld id="{62AA479F-C5BF-4C96-8E81-155C34186FE9}" type="datetimeFigureOut">
              <a:rPr lang="ar-SA" smtClean="0"/>
              <a:t>10 رمضان، 1443</a:t>
            </a:fld>
            <a:endParaRPr lang="ar-SA"/>
          </a:p>
        </p:txBody>
      </p:sp>
      <p:sp>
        <p:nvSpPr>
          <p:cNvPr id="5" name="Footer Placeholder 4"/>
          <p:cNvSpPr>
            <a:spLocks noGrp="1"/>
          </p:cNvSpPr>
          <p:nvPr>
            <p:ph type="ftr" sz="quarter" idx="11"/>
          </p:nvPr>
        </p:nvSpPr>
        <p:spPr/>
        <p:txBody>
          <a:bodyPr/>
          <a:lstStyle/>
          <a:p>
            <a:endParaRPr lang="ar-SA"/>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20712BA-8402-4C1B-B388-6F9669E8F20A}" type="slidenum">
              <a:rPr lang="ar-SA" smtClean="0"/>
              <a:t>‹#›</a:t>
            </a:fld>
            <a:endParaRPr lang="ar-SA"/>
          </a:p>
        </p:txBody>
      </p:sp>
    </p:spTree>
    <p:extLst>
      <p:ext uri="{BB962C8B-B14F-4D97-AF65-F5344CB8AC3E}">
        <p14:creationId xmlns:p14="http://schemas.microsoft.com/office/powerpoint/2010/main" val="27763248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عنوان ونص عموديان">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ar-SA"/>
              <a:t>انقر لتحرير نمط عنوان الشكل الرئيسي</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4" name="Date Placeholder 3"/>
          <p:cNvSpPr>
            <a:spLocks noGrp="1"/>
          </p:cNvSpPr>
          <p:nvPr>
            <p:ph type="dt" sz="half" idx="10"/>
          </p:nvPr>
        </p:nvSpPr>
        <p:spPr/>
        <p:txBody>
          <a:bodyPr/>
          <a:lstStyle/>
          <a:p>
            <a:fld id="{62AA479F-C5BF-4C96-8E81-155C34186FE9}" type="datetimeFigureOut">
              <a:rPr lang="ar-SA" smtClean="0"/>
              <a:t>10 رمضان، 1443</a:t>
            </a:fld>
            <a:endParaRPr lang="ar-SA"/>
          </a:p>
        </p:txBody>
      </p:sp>
      <p:sp>
        <p:nvSpPr>
          <p:cNvPr id="5" name="Footer Placeholder 4"/>
          <p:cNvSpPr>
            <a:spLocks noGrp="1"/>
          </p:cNvSpPr>
          <p:nvPr>
            <p:ph type="ftr" sz="quarter" idx="11"/>
          </p:nvPr>
        </p:nvSpPr>
        <p:spPr/>
        <p:txBody>
          <a:bodyPr/>
          <a:lstStyle/>
          <a:p>
            <a:endParaRPr lang="ar-SA"/>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20712BA-8402-4C1B-B388-6F9669E8F20A}" type="slidenum">
              <a:rPr lang="ar-SA" smtClean="0"/>
              <a:t>‹#›</a:t>
            </a:fld>
            <a:endParaRPr lang="ar-SA"/>
          </a:p>
        </p:txBody>
      </p:sp>
    </p:spTree>
    <p:extLst>
      <p:ext uri="{BB962C8B-B14F-4D97-AF65-F5344CB8AC3E}">
        <p14:creationId xmlns:p14="http://schemas.microsoft.com/office/powerpoint/2010/main" val="10960513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عنوان ومحتوى">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ar-SA"/>
              <a:t>انقر لتحرير نمط عنوان الشكل الرئيسي</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4" name="Date Placeholder 3"/>
          <p:cNvSpPr>
            <a:spLocks noGrp="1"/>
          </p:cNvSpPr>
          <p:nvPr>
            <p:ph type="dt" sz="half" idx="10"/>
          </p:nvPr>
        </p:nvSpPr>
        <p:spPr/>
        <p:txBody>
          <a:bodyPr/>
          <a:lstStyle/>
          <a:p>
            <a:fld id="{62AA479F-C5BF-4C96-8E81-155C34186FE9}" type="datetimeFigureOut">
              <a:rPr lang="ar-SA" smtClean="0"/>
              <a:t>10 رمضان، 1443</a:t>
            </a:fld>
            <a:endParaRPr lang="ar-SA"/>
          </a:p>
        </p:txBody>
      </p:sp>
      <p:sp>
        <p:nvSpPr>
          <p:cNvPr id="5" name="Footer Placeholder 4"/>
          <p:cNvSpPr>
            <a:spLocks noGrp="1"/>
          </p:cNvSpPr>
          <p:nvPr>
            <p:ph type="ftr" sz="quarter" idx="11"/>
          </p:nvPr>
        </p:nvSpPr>
        <p:spPr/>
        <p:txBody>
          <a:bodyPr/>
          <a:lstStyle/>
          <a:p>
            <a:endParaRPr lang="ar-SA"/>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20712BA-8402-4C1B-B388-6F9669E8F20A}" type="slidenum">
              <a:rPr lang="ar-SA" smtClean="0"/>
              <a:t>‹#›</a:t>
            </a:fld>
            <a:endParaRPr lang="ar-SA"/>
          </a:p>
        </p:txBody>
      </p:sp>
    </p:spTree>
    <p:extLst>
      <p:ext uri="{BB962C8B-B14F-4D97-AF65-F5344CB8AC3E}">
        <p14:creationId xmlns:p14="http://schemas.microsoft.com/office/powerpoint/2010/main" val="27733987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عنوان المقطع">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ar-SA"/>
              <a:t>انقر لتحرير نمط عنوان الشكل الرئيسي</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ar-SA"/>
              <a:t>انقر لتحرير أنماط نص الشكل الرئيسي</a:t>
            </a:r>
          </a:p>
        </p:txBody>
      </p:sp>
      <p:sp>
        <p:nvSpPr>
          <p:cNvPr id="4" name="Date Placeholder 3"/>
          <p:cNvSpPr>
            <a:spLocks noGrp="1"/>
          </p:cNvSpPr>
          <p:nvPr>
            <p:ph type="dt" sz="half" idx="10"/>
          </p:nvPr>
        </p:nvSpPr>
        <p:spPr/>
        <p:txBody>
          <a:bodyPr/>
          <a:lstStyle/>
          <a:p>
            <a:fld id="{62AA479F-C5BF-4C96-8E81-155C34186FE9}" type="datetimeFigureOut">
              <a:rPr lang="ar-SA" smtClean="0"/>
              <a:t>10 رمضان، 1443</a:t>
            </a:fld>
            <a:endParaRPr lang="ar-SA"/>
          </a:p>
        </p:txBody>
      </p:sp>
      <p:sp>
        <p:nvSpPr>
          <p:cNvPr id="5" name="Footer Placeholder 4"/>
          <p:cNvSpPr>
            <a:spLocks noGrp="1"/>
          </p:cNvSpPr>
          <p:nvPr>
            <p:ph type="ftr" sz="quarter" idx="11"/>
          </p:nvPr>
        </p:nvSpPr>
        <p:spPr/>
        <p:txBody>
          <a:bodyPr/>
          <a:lstStyle/>
          <a:p>
            <a:endParaRPr lang="ar-SA"/>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20712BA-8402-4C1B-B388-6F9669E8F20A}" type="slidenum">
              <a:rPr lang="ar-SA" smtClean="0"/>
              <a:t>‹#›</a:t>
            </a:fld>
            <a:endParaRPr lang="ar-SA"/>
          </a:p>
        </p:txBody>
      </p:sp>
    </p:spTree>
    <p:extLst>
      <p:ext uri="{BB962C8B-B14F-4D97-AF65-F5344CB8AC3E}">
        <p14:creationId xmlns:p14="http://schemas.microsoft.com/office/powerpoint/2010/main" val="41858615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محتويان">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ar-SA"/>
              <a:t>انقر لتحرير نمط عنوان الشكل الرئيسي</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5" name="Date Placeholder 4"/>
          <p:cNvSpPr>
            <a:spLocks noGrp="1"/>
          </p:cNvSpPr>
          <p:nvPr>
            <p:ph type="dt" sz="half" idx="10"/>
          </p:nvPr>
        </p:nvSpPr>
        <p:spPr/>
        <p:txBody>
          <a:bodyPr/>
          <a:lstStyle/>
          <a:p>
            <a:fld id="{62AA479F-C5BF-4C96-8E81-155C34186FE9}" type="datetimeFigureOut">
              <a:rPr lang="ar-SA" smtClean="0"/>
              <a:t>10 رمضان، 1443</a:t>
            </a:fld>
            <a:endParaRPr lang="ar-SA"/>
          </a:p>
        </p:txBody>
      </p:sp>
      <p:sp>
        <p:nvSpPr>
          <p:cNvPr id="6" name="Footer Placeholder 5"/>
          <p:cNvSpPr>
            <a:spLocks noGrp="1"/>
          </p:cNvSpPr>
          <p:nvPr>
            <p:ph type="ftr" sz="quarter" idx="11"/>
          </p:nvPr>
        </p:nvSpPr>
        <p:spPr/>
        <p:txBody>
          <a:bodyPr/>
          <a:lstStyle/>
          <a:p>
            <a:endParaRPr lang="ar-SA"/>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120712BA-8402-4C1B-B388-6F9669E8F20A}" type="slidenum">
              <a:rPr lang="ar-SA" smtClean="0"/>
              <a:t>‹#›</a:t>
            </a:fld>
            <a:endParaRPr lang="ar-SA"/>
          </a:p>
        </p:txBody>
      </p:sp>
    </p:spTree>
    <p:extLst>
      <p:ext uri="{BB962C8B-B14F-4D97-AF65-F5344CB8AC3E}">
        <p14:creationId xmlns:p14="http://schemas.microsoft.com/office/powerpoint/2010/main" val="1905781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مقارنة">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ar-SA"/>
              <a:t>انقر لتحرير نمط عنوان الشكل الرئيسي</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SA"/>
              <a:t>انقر لتحرير أنماط نص الشكل الرئيسي</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SA"/>
              <a:t>انقر لتحرير أنماط نص الشكل الرئيسي</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7" name="Date Placeholder 6"/>
          <p:cNvSpPr>
            <a:spLocks noGrp="1"/>
          </p:cNvSpPr>
          <p:nvPr>
            <p:ph type="dt" sz="half" idx="10"/>
          </p:nvPr>
        </p:nvSpPr>
        <p:spPr/>
        <p:txBody>
          <a:bodyPr/>
          <a:lstStyle/>
          <a:p>
            <a:fld id="{62AA479F-C5BF-4C96-8E81-155C34186FE9}" type="datetimeFigureOut">
              <a:rPr lang="ar-SA" smtClean="0"/>
              <a:t>10 رمضان، 1443</a:t>
            </a:fld>
            <a:endParaRPr lang="ar-SA"/>
          </a:p>
        </p:txBody>
      </p:sp>
      <p:sp>
        <p:nvSpPr>
          <p:cNvPr id="8" name="Footer Placeholder 7"/>
          <p:cNvSpPr>
            <a:spLocks noGrp="1"/>
          </p:cNvSpPr>
          <p:nvPr>
            <p:ph type="ftr" sz="quarter" idx="11"/>
          </p:nvPr>
        </p:nvSpPr>
        <p:spPr/>
        <p:txBody>
          <a:bodyPr/>
          <a:lstStyle/>
          <a:p>
            <a:endParaRPr lang="ar-SA"/>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120712BA-8402-4C1B-B388-6F9669E8F20A}" type="slidenum">
              <a:rPr lang="ar-SA" smtClean="0"/>
              <a:t>‹#›</a:t>
            </a:fld>
            <a:endParaRPr lang="ar-SA"/>
          </a:p>
        </p:txBody>
      </p:sp>
    </p:spTree>
    <p:extLst>
      <p:ext uri="{BB962C8B-B14F-4D97-AF65-F5344CB8AC3E}">
        <p14:creationId xmlns:p14="http://schemas.microsoft.com/office/powerpoint/2010/main" val="13390755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عنوان فقط">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a:t>انقر لتحرير نمط عنوان الشكل الرئيسي</a:t>
            </a:r>
            <a:endParaRPr lang="en-US" dirty="0"/>
          </a:p>
        </p:txBody>
      </p:sp>
      <p:sp>
        <p:nvSpPr>
          <p:cNvPr id="3" name="Date Placeholder 2"/>
          <p:cNvSpPr>
            <a:spLocks noGrp="1"/>
          </p:cNvSpPr>
          <p:nvPr>
            <p:ph type="dt" sz="half" idx="10"/>
          </p:nvPr>
        </p:nvSpPr>
        <p:spPr/>
        <p:txBody>
          <a:bodyPr/>
          <a:lstStyle/>
          <a:p>
            <a:fld id="{62AA479F-C5BF-4C96-8E81-155C34186FE9}" type="datetimeFigureOut">
              <a:rPr lang="ar-SA" smtClean="0"/>
              <a:t>10 رمضان، 1443</a:t>
            </a:fld>
            <a:endParaRPr lang="ar-SA"/>
          </a:p>
        </p:txBody>
      </p:sp>
      <p:sp>
        <p:nvSpPr>
          <p:cNvPr id="4" name="Footer Placeholder 3"/>
          <p:cNvSpPr>
            <a:spLocks noGrp="1"/>
          </p:cNvSpPr>
          <p:nvPr>
            <p:ph type="ftr" sz="quarter" idx="11"/>
          </p:nvPr>
        </p:nvSpPr>
        <p:spPr/>
        <p:txBody>
          <a:bodyPr/>
          <a:lstStyle/>
          <a:p>
            <a:endParaRPr lang="ar-SA"/>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120712BA-8402-4C1B-B388-6F9669E8F20A}" type="slidenum">
              <a:rPr lang="ar-SA" smtClean="0"/>
              <a:t>‹#›</a:t>
            </a:fld>
            <a:endParaRPr lang="ar-SA"/>
          </a:p>
        </p:txBody>
      </p:sp>
    </p:spTree>
    <p:extLst>
      <p:ext uri="{BB962C8B-B14F-4D97-AF65-F5344CB8AC3E}">
        <p14:creationId xmlns:p14="http://schemas.microsoft.com/office/powerpoint/2010/main" val="36053033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فارغ">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AA479F-C5BF-4C96-8E81-155C34186FE9}" type="datetimeFigureOut">
              <a:rPr lang="ar-SA" smtClean="0"/>
              <a:t>10 رمضان، 1443</a:t>
            </a:fld>
            <a:endParaRPr lang="ar-SA"/>
          </a:p>
        </p:txBody>
      </p:sp>
      <p:sp>
        <p:nvSpPr>
          <p:cNvPr id="3" name="Footer Placeholder 2"/>
          <p:cNvSpPr>
            <a:spLocks noGrp="1"/>
          </p:cNvSpPr>
          <p:nvPr>
            <p:ph type="ftr" sz="quarter" idx="11"/>
          </p:nvPr>
        </p:nvSpPr>
        <p:spPr/>
        <p:txBody>
          <a:bodyPr/>
          <a:lstStyle/>
          <a:p>
            <a:endParaRPr lang="ar-SA"/>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120712BA-8402-4C1B-B388-6F9669E8F20A}" type="slidenum">
              <a:rPr lang="ar-SA" smtClean="0"/>
              <a:t>‹#›</a:t>
            </a:fld>
            <a:endParaRPr lang="ar-SA"/>
          </a:p>
        </p:txBody>
      </p:sp>
    </p:spTree>
    <p:extLst>
      <p:ext uri="{BB962C8B-B14F-4D97-AF65-F5344CB8AC3E}">
        <p14:creationId xmlns:p14="http://schemas.microsoft.com/office/powerpoint/2010/main" val="29866924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محتوى مع تسمية توضيحية">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ar-SA"/>
              <a:t>انقر لتحرير نمط عنوان الشكل الرئيسي</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ar-SA"/>
              <a:t>انقر لتحرير أنماط نص الشكل الرئيسي</a:t>
            </a:r>
          </a:p>
        </p:txBody>
      </p:sp>
      <p:sp>
        <p:nvSpPr>
          <p:cNvPr id="5" name="Date Placeholder 4"/>
          <p:cNvSpPr>
            <a:spLocks noGrp="1"/>
          </p:cNvSpPr>
          <p:nvPr>
            <p:ph type="dt" sz="half" idx="10"/>
          </p:nvPr>
        </p:nvSpPr>
        <p:spPr/>
        <p:txBody>
          <a:bodyPr/>
          <a:lstStyle/>
          <a:p>
            <a:fld id="{62AA479F-C5BF-4C96-8E81-155C34186FE9}" type="datetimeFigureOut">
              <a:rPr lang="ar-SA" smtClean="0"/>
              <a:t>10 رمضان، 1443</a:t>
            </a:fld>
            <a:endParaRPr lang="ar-SA"/>
          </a:p>
        </p:txBody>
      </p:sp>
      <p:sp>
        <p:nvSpPr>
          <p:cNvPr id="6" name="Footer Placeholder 5"/>
          <p:cNvSpPr>
            <a:spLocks noGrp="1"/>
          </p:cNvSpPr>
          <p:nvPr>
            <p:ph type="ftr" sz="quarter" idx="11"/>
          </p:nvPr>
        </p:nvSpPr>
        <p:spPr/>
        <p:txBody>
          <a:bodyPr/>
          <a:lstStyle/>
          <a:p>
            <a:endParaRPr lang="ar-SA"/>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120712BA-8402-4C1B-B388-6F9669E8F20A}" type="slidenum">
              <a:rPr lang="ar-SA" smtClean="0"/>
              <a:t>‹#›</a:t>
            </a:fld>
            <a:endParaRPr lang="ar-SA"/>
          </a:p>
        </p:txBody>
      </p:sp>
    </p:spTree>
    <p:extLst>
      <p:ext uri="{BB962C8B-B14F-4D97-AF65-F5344CB8AC3E}">
        <p14:creationId xmlns:p14="http://schemas.microsoft.com/office/powerpoint/2010/main" val="32029209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صورة مع تسمية توضيحية">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ar-SA"/>
              <a:t>انقر لتحرير نمط عنوان الشكل الرئيسي</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ar-SA"/>
              <a:t>انقر فوق الأيقونة لإضافة صورة</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ar-SA"/>
              <a:t>انقر لتحرير أنماط نص الشكل الرئيسي</a:t>
            </a:r>
          </a:p>
        </p:txBody>
      </p:sp>
      <p:sp>
        <p:nvSpPr>
          <p:cNvPr id="5" name="Date Placeholder 4"/>
          <p:cNvSpPr>
            <a:spLocks noGrp="1"/>
          </p:cNvSpPr>
          <p:nvPr>
            <p:ph type="dt" sz="half" idx="10"/>
          </p:nvPr>
        </p:nvSpPr>
        <p:spPr/>
        <p:txBody>
          <a:bodyPr/>
          <a:lstStyle/>
          <a:p>
            <a:fld id="{62AA479F-C5BF-4C96-8E81-155C34186FE9}" type="datetimeFigureOut">
              <a:rPr lang="ar-SA" smtClean="0"/>
              <a:t>10 رمضان، 1443</a:t>
            </a:fld>
            <a:endParaRPr lang="ar-SA"/>
          </a:p>
        </p:txBody>
      </p:sp>
      <p:sp>
        <p:nvSpPr>
          <p:cNvPr id="6" name="Footer Placeholder 5"/>
          <p:cNvSpPr>
            <a:spLocks noGrp="1"/>
          </p:cNvSpPr>
          <p:nvPr>
            <p:ph type="ftr" sz="quarter" idx="11"/>
          </p:nvPr>
        </p:nvSpPr>
        <p:spPr/>
        <p:txBody>
          <a:bodyPr/>
          <a:lstStyle/>
          <a:p>
            <a:endParaRPr lang="ar-SA"/>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20712BA-8402-4C1B-B388-6F9669E8F20A}" type="slidenum">
              <a:rPr lang="ar-SA" smtClean="0"/>
              <a:t>‹#›</a:t>
            </a:fld>
            <a:endParaRPr lang="ar-SA"/>
          </a:p>
        </p:txBody>
      </p:sp>
    </p:spTree>
    <p:extLst>
      <p:ext uri="{BB962C8B-B14F-4D97-AF65-F5344CB8AC3E}">
        <p14:creationId xmlns:p14="http://schemas.microsoft.com/office/powerpoint/2010/main" val="35863149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ar-SA"/>
              <a:t>انقر لتحرير نمط عنوان الشكل الرئيسي</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62AA479F-C5BF-4C96-8E81-155C34186FE9}" type="datetimeFigureOut">
              <a:rPr lang="ar-SA" smtClean="0"/>
              <a:t>10 رمضان، 1443</a:t>
            </a:fld>
            <a:endParaRPr lang="ar-SA"/>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ar-SA"/>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120712BA-8402-4C1B-B388-6F9669E8F20A}" type="slidenum">
              <a:rPr lang="ar-SA" smtClean="0"/>
              <a:t>‹#›</a:t>
            </a:fld>
            <a:endParaRPr lang="ar-SA"/>
          </a:p>
        </p:txBody>
      </p:sp>
    </p:spTree>
    <p:extLst>
      <p:ext uri="{BB962C8B-B14F-4D97-AF65-F5344CB8AC3E}">
        <p14:creationId xmlns:p14="http://schemas.microsoft.com/office/powerpoint/2010/main" val="10311260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1" eaLnBrk="1" latinLnBrk="0" hangingPunct="1">
        <a:spcBef>
          <a:spcPct val="0"/>
        </a:spcBef>
        <a:buNone/>
        <a:defRPr sz="3600" kern="1200">
          <a:solidFill>
            <a:schemeClr val="tx1">
              <a:lumMod val="85000"/>
              <a:lumOff val="15000"/>
            </a:schemeClr>
          </a:solidFill>
          <a:latin typeface="+mj-lt"/>
          <a:ea typeface="+mj-ea"/>
          <a:cs typeface="+mj-c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p:titleStyle>
    <p:bodyStyle>
      <a:lvl1pPr marL="342900" indent="-342900" algn="r" defTabSz="457200" rtl="1"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r" defTabSz="457200" rtl="1"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r" defTabSz="457200" rtl="1"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r" defTabSz="457200" rtl="1"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r" defTabSz="457200" rtl="1"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r" defTabSz="457200" rtl="1"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r" defTabSz="457200" rtl="1"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r" defTabSz="457200" rtl="1"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r" defTabSz="457200" rtl="1"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r" defTabSz="457200" rtl="1" eaLnBrk="1" latinLnBrk="0" hangingPunct="1">
        <a:defRPr sz="1800" kern="1200">
          <a:solidFill>
            <a:schemeClr val="tx1"/>
          </a:solidFill>
          <a:latin typeface="+mn-lt"/>
          <a:ea typeface="+mn-ea"/>
          <a:cs typeface="+mn-cs"/>
        </a:defRPr>
      </a:lvl1pPr>
      <a:lvl2pPr marL="457200" algn="r" defTabSz="457200" rtl="1" eaLnBrk="1" latinLnBrk="0" hangingPunct="1">
        <a:defRPr sz="1800" kern="1200">
          <a:solidFill>
            <a:schemeClr val="tx1"/>
          </a:solidFill>
          <a:latin typeface="+mn-lt"/>
          <a:ea typeface="+mn-ea"/>
          <a:cs typeface="+mn-cs"/>
        </a:defRPr>
      </a:lvl2pPr>
      <a:lvl3pPr marL="914400" algn="r" defTabSz="457200" rtl="1" eaLnBrk="1" latinLnBrk="0" hangingPunct="1">
        <a:defRPr sz="1800" kern="1200">
          <a:solidFill>
            <a:schemeClr val="tx1"/>
          </a:solidFill>
          <a:latin typeface="+mn-lt"/>
          <a:ea typeface="+mn-ea"/>
          <a:cs typeface="+mn-cs"/>
        </a:defRPr>
      </a:lvl3pPr>
      <a:lvl4pPr marL="1371600" algn="r" defTabSz="457200" rtl="1" eaLnBrk="1" latinLnBrk="0" hangingPunct="1">
        <a:defRPr sz="1800" kern="1200">
          <a:solidFill>
            <a:schemeClr val="tx1"/>
          </a:solidFill>
          <a:latin typeface="+mn-lt"/>
          <a:ea typeface="+mn-ea"/>
          <a:cs typeface="+mn-cs"/>
        </a:defRPr>
      </a:lvl4pPr>
      <a:lvl5pPr marL="1828800" algn="r" defTabSz="457200" rtl="1" eaLnBrk="1" latinLnBrk="0" hangingPunct="1">
        <a:defRPr sz="1800" kern="1200">
          <a:solidFill>
            <a:schemeClr val="tx1"/>
          </a:solidFill>
          <a:latin typeface="+mn-lt"/>
          <a:ea typeface="+mn-ea"/>
          <a:cs typeface="+mn-cs"/>
        </a:defRPr>
      </a:lvl5pPr>
      <a:lvl6pPr marL="2286000" algn="r" defTabSz="457200" rtl="1" eaLnBrk="1" latinLnBrk="0" hangingPunct="1">
        <a:defRPr sz="1800" kern="1200">
          <a:solidFill>
            <a:schemeClr val="tx1"/>
          </a:solidFill>
          <a:latin typeface="+mn-lt"/>
          <a:ea typeface="+mn-ea"/>
          <a:cs typeface="+mn-cs"/>
        </a:defRPr>
      </a:lvl6pPr>
      <a:lvl7pPr marL="2743200" algn="r" defTabSz="457200" rtl="1" eaLnBrk="1" latinLnBrk="0" hangingPunct="1">
        <a:defRPr sz="1800" kern="1200">
          <a:solidFill>
            <a:schemeClr val="tx1"/>
          </a:solidFill>
          <a:latin typeface="+mn-lt"/>
          <a:ea typeface="+mn-ea"/>
          <a:cs typeface="+mn-cs"/>
        </a:defRPr>
      </a:lvl7pPr>
      <a:lvl8pPr marL="3200400" algn="r" defTabSz="457200" rtl="1" eaLnBrk="1" latinLnBrk="0" hangingPunct="1">
        <a:defRPr sz="1800" kern="1200">
          <a:solidFill>
            <a:schemeClr val="tx1"/>
          </a:solidFill>
          <a:latin typeface="+mn-lt"/>
          <a:ea typeface="+mn-ea"/>
          <a:cs typeface="+mn-cs"/>
        </a:defRPr>
      </a:lvl8pPr>
      <a:lvl9pPr marL="3657600" algn="r" defTabSz="4572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FEBD8309-A910-42E6-80B7-7EF168B62208}"/>
              </a:ext>
            </a:extLst>
          </p:cNvPr>
          <p:cNvSpPr>
            <a:spLocks noGrp="1"/>
          </p:cNvSpPr>
          <p:nvPr>
            <p:ph type="ctrTitle"/>
          </p:nvPr>
        </p:nvSpPr>
        <p:spPr>
          <a:xfrm>
            <a:off x="1524000" y="2104008"/>
            <a:ext cx="9144000" cy="677986"/>
          </a:xfrm>
        </p:spPr>
        <p:txBody>
          <a:bodyPr>
            <a:normAutofit/>
          </a:bodyPr>
          <a:lstStyle/>
          <a:p>
            <a:r>
              <a:rPr lang="ar-SA" sz="3600" dirty="0"/>
              <a:t>الوحدة التاسعة</a:t>
            </a:r>
          </a:p>
        </p:txBody>
      </p:sp>
      <p:sp>
        <p:nvSpPr>
          <p:cNvPr id="3" name="عنوان فرعي 2">
            <a:extLst>
              <a:ext uri="{FF2B5EF4-FFF2-40B4-BE49-F238E27FC236}">
                <a16:creationId xmlns:a16="http://schemas.microsoft.com/office/drawing/2014/main" id="{B214A2DE-7788-4D45-9B33-996547D9105B}"/>
              </a:ext>
            </a:extLst>
          </p:cNvPr>
          <p:cNvSpPr>
            <a:spLocks noGrp="1"/>
          </p:cNvSpPr>
          <p:nvPr>
            <p:ph type="subTitle" idx="1"/>
          </p:nvPr>
        </p:nvSpPr>
        <p:spPr>
          <a:xfrm>
            <a:off x="1268027" y="3035593"/>
            <a:ext cx="9655946" cy="786814"/>
          </a:xfrm>
        </p:spPr>
        <p:txBody>
          <a:bodyPr>
            <a:normAutofit/>
          </a:bodyPr>
          <a:lstStyle/>
          <a:p>
            <a:r>
              <a:rPr lang="ar-SA" sz="3600" b="1" dirty="0"/>
              <a:t>أخلاقيات المهنة في الحضارة الإسلامية</a:t>
            </a:r>
          </a:p>
        </p:txBody>
      </p:sp>
    </p:spTree>
    <p:extLst>
      <p:ext uri="{BB962C8B-B14F-4D97-AF65-F5344CB8AC3E}">
        <p14:creationId xmlns:p14="http://schemas.microsoft.com/office/powerpoint/2010/main" val="20139016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E7FF2369-8640-4BA7-95EF-1A34786027BC}"/>
              </a:ext>
            </a:extLst>
          </p:cNvPr>
          <p:cNvSpPr>
            <a:spLocks noGrp="1"/>
          </p:cNvSpPr>
          <p:nvPr>
            <p:ph type="ctrTitle"/>
          </p:nvPr>
        </p:nvSpPr>
        <p:spPr>
          <a:xfrm>
            <a:off x="1524000" y="128064"/>
            <a:ext cx="9144000" cy="298064"/>
          </a:xfrm>
        </p:spPr>
        <p:txBody>
          <a:bodyPr>
            <a:normAutofit fontScale="90000"/>
          </a:bodyPr>
          <a:lstStyle/>
          <a:p>
            <a:r>
              <a:rPr lang="ar-SA" dirty="0"/>
              <a:t> </a:t>
            </a:r>
          </a:p>
        </p:txBody>
      </p:sp>
      <p:sp>
        <p:nvSpPr>
          <p:cNvPr id="3" name="عنوان فرعي 2">
            <a:extLst>
              <a:ext uri="{FF2B5EF4-FFF2-40B4-BE49-F238E27FC236}">
                <a16:creationId xmlns:a16="http://schemas.microsoft.com/office/drawing/2014/main" id="{664B9D3A-2414-4BA5-97D0-534EA4AD708B}"/>
              </a:ext>
            </a:extLst>
          </p:cNvPr>
          <p:cNvSpPr>
            <a:spLocks noGrp="1"/>
          </p:cNvSpPr>
          <p:nvPr>
            <p:ph type="subTitle" idx="1"/>
          </p:nvPr>
        </p:nvSpPr>
        <p:spPr>
          <a:xfrm>
            <a:off x="1524000" y="1038687"/>
            <a:ext cx="9144000" cy="4651899"/>
          </a:xfrm>
        </p:spPr>
        <p:txBody>
          <a:bodyPr/>
          <a:lstStyle/>
          <a:p>
            <a:pPr marL="342900" indent="-342900" algn="r">
              <a:buFont typeface="Wingdings" panose="05000000000000000000" pitchFamily="2" charset="2"/>
              <a:buChar char="v"/>
            </a:pPr>
            <a:r>
              <a:rPr lang="ar-SA" b="1" dirty="0"/>
              <a:t>رابعًا: المقصود بحديث تغيير المنكر.</a:t>
            </a:r>
          </a:p>
          <a:p>
            <a:pPr algn="r"/>
            <a:endParaRPr lang="ar-SA" b="1" dirty="0"/>
          </a:p>
          <a:p>
            <a:pPr algn="r"/>
            <a:r>
              <a:rPr lang="ar-SA" dirty="0"/>
              <a:t>     المسلمون في إنكار المنكر درجات، منهم من يجب عليه إنكار المنكر بيده، كولي الأمر ومن ينوب عنه ممن أعطي صلاحية لذلك</a:t>
            </a:r>
          </a:p>
          <a:p>
            <a:pPr algn="r"/>
            <a:r>
              <a:rPr lang="ar-SA" dirty="0"/>
              <a:t>     ومنهم من يجب عليه إنكاره بالنصح والإرشاد والدعوة بالتي هي أحسن دون اليد والتسلط بالقوة، خشية إثارة الفتن وانتشار الفوضى.</a:t>
            </a:r>
          </a:p>
          <a:p>
            <a:pPr algn="r"/>
            <a:r>
              <a:rPr lang="ar-SA" dirty="0"/>
              <a:t>     ومهم من يجب عليه الإنكار بالقلب فقط، لضعفه نفوذا ولسانا، وهذا أضعف الإيمان وقد بين النبي صلى الله عليه وسلم ذلك في قوله ( </a:t>
            </a:r>
            <a:r>
              <a:rPr lang="ar-SA" dirty="0">
                <a:solidFill>
                  <a:srgbClr val="FF0000"/>
                </a:solidFill>
              </a:rPr>
              <a:t>مَنْ رأَى مِنْكُمْ مُنكرًا فَلْيُغَيِّرْهُ بِيَدِهِ فَإِنْ لَمْ يَسْتَطِعْ فَبِلِسانِهِ فإِنْ لَمْ يسْتَطِعْ فَبِقَلْبِهِ وذَلِكَ أَضْعَفُ الإِيمَانِ</a:t>
            </a:r>
            <a:r>
              <a:rPr lang="ar-SA" dirty="0"/>
              <a:t> )</a:t>
            </a:r>
          </a:p>
        </p:txBody>
      </p:sp>
    </p:spTree>
    <p:extLst>
      <p:ext uri="{BB962C8B-B14F-4D97-AF65-F5344CB8AC3E}">
        <p14:creationId xmlns:p14="http://schemas.microsoft.com/office/powerpoint/2010/main" val="40646508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B5A3C6FC-EB44-4348-BCAA-63BEC3EFFE0E}"/>
              </a:ext>
            </a:extLst>
          </p:cNvPr>
          <p:cNvSpPr>
            <a:spLocks noGrp="1"/>
          </p:cNvSpPr>
          <p:nvPr>
            <p:ph type="title"/>
          </p:nvPr>
        </p:nvSpPr>
        <p:spPr>
          <a:xfrm>
            <a:off x="838200" y="365126"/>
            <a:ext cx="10515600" cy="140901"/>
          </a:xfrm>
        </p:spPr>
        <p:txBody>
          <a:bodyPr>
            <a:normAutofit fontScale="90000"/>
          </a:bodyPr>
          <a:lstStyle/>
          <a:p>
            <a:r>
              <a:rPr lang="ar-SA" dirty="0"/>
              <a:t> </a:t>
            </a:r>
          </a:p>
        </p:txBody>
      </p:sp>
      <p:sp>
        <p:nvSpPr>
          <p:cNvPr id="3" name="عنصر نائب للمحتوى 2">
            <a:extLst>
              <a:ext uri="{FF2B5EF4-FFF2-40B4-BE49-F238E27FC236}">
                <a16:creationId xmlns:a16="http://schemas.microsoft.com/office/drawing/2014/main" id="{0331E491-4329-423D-B428-87E21E2FAC07}"/>
              </a:ext>
            </a:extLst>
          </p:cNvPr>
          <p:cNvSpPr>
            <a:spLocks noGrp="1"/>
          </p:cNvSpPr>
          <p:nvPr>
            <p:ph idx="1"/>
          </p:nvPr>
        </p:nvSpPr>
        <p:spPr>
          <a:xfrm>
            <a:off x="838200" y="648070"/>
            <a:ext cx="10515600" cy="6209930"/>
          </a:xfrm>
        </p:spPr>
        <p:txBody>
          <a:bodyPr>
            <a:normAutofit fontScale="77500" lnSpcReduction="20000"/>
          </a:bodyPr>
          <a:lstStyle/>
          <a:p>
            <a:pPr>
              <a:buFont typeface="Wingdings" panose="05000000000000000000" pitchFamily="2" charset="2"/>
              <a:buChar char="v"/>
            </a:pPr>
            <a:r>
              <a:rPr lang="ar-SA" sz="2600" b="1" dirty="0"/>
              <a:t>خامسًا: مجالات ومهمات الحسبة</a:t>
            </a:r>
            <a:r>
              <a:rPr lang="ar-SA" sz="2400" dirty="0"/>
              <a:t>.</a:t>
            </a:r>
          </a:p>
          <a:p>
            <a:pPr marL="0" indent="0">
              <a:buNone/>
            </a:pPr>
            <a:r>
              <a:rPr lang="ar-SA" sz="2400" dirty="0"/>
              <a:t> </a:t>
            </a:r>
          </a:p>
          <a:p>
            <a:pPr marL="0" indent="0">
              <a:buNone/>
            </a:pPr>
            <a:r>
              <a:rPr lang="ar-SA" sz="2400" dirty="0"/>
              <a:t>	1- </a:t>
            </a:r>
            <a:r>
              <a:rPr lang="ar-SA" sz="2400" b="1" dirty="0"/>
              <a:t>مهمات الحِسْبة في الجانب الديني</a:t>
            </a:r>
            <a:r>
              <a:rPr lang="ar-SA" sz="2400" dirty="0"/>
              <a:t>:</a:t>
            </a:r>
          </a:p>
          <a:p>
            <a:pPr marL="0" indent="0">
              <a:buNone/>
            </a:pPr>
            <a:r>
              <a:rPr lang="ar-SA" sz="2400" dirty="0"/>
              <a:t>		</a:t>
            </a:r>
            <a:r>
              <a:rPr lang="ar-SA" sz="2100" dirty="0"/>
              <a:t>أ) </a:t>
            </a:r>
            <a:r>
              <a:rPr lang="ar-SA" sz="2100" dirty="0">
                <a:solidFill>
                  <a:srgbClr val="FF0000"/>
                </a:solidFill>
              </a:rPr>
              <a:t>الاحتساب في العبادات</a:t>
            </a:r>
          </a:p>
          <a:p>
            <a:pPr marL="0" indent="0">
              <a:buNone/>
            </a:pPr>
            <a:r>
              <a:rPr lang="ar-SA" sz="2100" dirty="0"/>
              <a:t>		ب) </a:t>
            </a:r>
            <a:r>
              <a:rPr lang="ar-SA" sz="2100" dirty="0">
                <a:solidFill>
                  <a:srgbClr val="FF0000"/>
                </a:solidFill>
              </a:rPr>
              <a:t>الاحتساب في الأخلاق العامة</a:t>
            </a:r>
          </a:p>
          <a:p>
            <a:pPr marL="0" indent="0">
              <a:buNone/>
            </a:pPr>
            <a:endParaRPr lang="ar-SA" sz="2100" dirty="0"/>
          </a:p>
          <a:p>
            <a:pPr marL="0" indent="0">
              <a:buNone/>
            </a:pPr>
            <a:r>
              <a:rPr lang="ar-SA" sz="2400" dirty="0"/>
              <a:t>	</a:t>
            </a:r>
            <a:r>
              <a:rPr lang="ar-SA" sz="2200" b="1" dirty="0"/>
              <a:t>2- مهمات الحِسبة في الجانب المدني:</a:t>
            </a:r>
          </a:p>
          <a:p>
            <a:pPr marL="0" indent="0">
              <a:buNone/>
            </a:pPr>
            <a:r>
              <a:rPr lang="ar-SA" sz="2400" dirty="0"/>
              <a:t>		</a:t>
            </a:r>
            <a:r>
              <a:rPr lang="ar-SA" sz="2100" dirty="0"/>
              <a:t>أ) </a:t>
            </a:r>
            <a:r>
              <a:rPr lang="ar-SA" sz="2100" dirty="0">
                <a:solidFill>
                  <a:srgbClr val="FF0000"/>
                </a:solidFill>
              </a:rPr>
              <a:t>مراقبة الصناع وأرباب الحرف</a:t>
            </a:r>
          </a:p>
          <a:p>
            <a:pPr marL="0" indent="0">
              <a:buNone/>
            </a:pPr>
            <a:r>
              <a:rPr lang="ar-SA" sz="2100" dirty="0"/>
              <a:t>		ب) </a:t>
            </a:r>
            <a:r>
              <a:rPr lang="ar-SA" sz="2100" dirty="0">
                <a:solidFill>
                  <a:srgbClr val="FF0000"/>
                </a:solidFill>
              </a:rPr>
              <a:t>مراقبة الأبنية والطرقات</a:t>
            </a:r>
          </a:p>
          <a:p>
            <a:pPr marL="0" indent="0">
              <a:buNone/>
            </a:pPr>
            <a:r>
              <a:rPr lang="ar-SA" sz="2100" dirty="0"/>
              <a:t>		ج) </a:t>
            </a:r>
            <a:r>
              <a:rPr lang="ar-SA" sz="2100" dirty="0">
                <a:solidFill>
                  <a:srgbClr val="FF0000"/>
                </a:solidFill>
              </a:rPr>
              <a:t>مراقبة النظافة والمظاهر العامة</a:t>
            </a:r>
          </a:p>
          <a:p>
            <a:pPr marL="0" indent="0">
              <a:buNone/>
            </a:pPr>
            <a:endParaRPr lang="ar-SA" sz="2100" dirty="0">
              <a:solidFill>
                <a:srgbClr val="FF0000"/>
              </a:solidFill>
            </a:endParaRPr>
          </a:p>
          <a:p>
            <a:pPr marL="0" indent="0">
              <a:buNone/>
            </a:pPr>
            <a:r>
              <a:rPr lang="ar-SA" dirty="0">
                <a:solidFill>
                  <a:srgbClr val="FF0000"/>
                </a:solidFill>
              </a:rPr>
              <a:t>	</a:t>
            </a:r>
            <a:r>
              <a:rPr lang="ar-SA" sz="2200" b="1" dirty="0"/>
              <a:t>3- مهمات الحسبة في الجانب الاقتصادي:</a:t>
            </a:r>
          </a:p>
          <a:p>
            <a:pPr marL="0" indent="0">
              <a:buNone/>
            </a:pPr>
            <a:r>
              <a:rPr lang="ar-SA" sz="2800" dirty="0"/>
              <a:t>		</a:t>
            </a:r>
            <a:r>
              <a:rPr lang="ar-SA" sz="2100" dirty="0"/>
              <a:t>أ) </a:t>
            </a:r>
            <a:r>
              <a:rPr lang="ar-SA" sz="2100" dirty="0">
                <a:solidFill>
                  <a:srgbClr val="FF0000"/>
                </a:solidFill>
              </a:rPr>
              <a:t>مراقبة المكاييل والموازيين</a:t>
            </a:r>
          </a:p>
          <a:p>
            <a:pPr marL="0" indent="0">
              <a:buNone/>
            </a:pPr>
            <a:r>
              <a:rPr lang="ar-SA" sz="2100" dirty="0"/>
              <a:t>		ب) </a:t>
            </a:r>
            <a:r>
              <a:rPr lang="ar-SA" sz="2100" dirty="0">
                <a:solidFill>
                  <a:srgbClr val="FF0000"/>
                </a:solidFill>
              </a:rPr>
              <a:t>المنع من الغِشّ في المعاملات والصناعات</a:t>
            </a:r>
          </a:p>
          <a:p>
            <a:pPr marL="0" indent="0">
              <a:buNone/>
            </a:pPr>
            <a:r>
              <a:rPr lang="ar-SA" sz="2100" dirty="0"/>
              <a:t>		ج) </a:t>
            </a:r>
            <a:r>
              <a:rPr lang="ar-SA" sz="2100" dirty="0">
                <a:solidFill>
                  <a:srgbClr val="FF0000"/>
                </a:solidFill>
              </a:rPr>
              <a:t>النظر في سوق النقد</a:t>
            </a:r>
          </a:p>
          <a:p>
            <a:pPr marL="0" indent="0">
              <a:buNone/>
            </a:pPr>
            <a:r>
              <a:rPr lang="ar-SA" sz="2100" dirty="0"/>
              <a:t>		د) </a:t>
            </a:r>
            <a:r>
              <a:rPr lang="ar-SA" sz="2100" dirty="0">
                <a:solidFill>
                  <a:srgbClr val="FF0000"/>
                </a:solidFill>
              </a:rPr>
              <a:t>النظر في المعاملات المحرمة</a:t>
            </a:r>
          </a:p>
          <a:p>
            <a:pPr marL="0" indent="0">
              <a:buNone/>
            </a:pPr>
            <a:r>
              <a:rPr lang="ar-SA" sz="2100" dirty="0"/>
              <a:t>		هـ) </a:t>
            </a:r>
            <a:r>
              <a:rPr lang="ar-SA" sz="2100" dirty="0">
                <a:solidFill>
                  <a:srgbClr val="FF0000"/>
                </a:solidFill>
              </a:rPr>
              <a:t>المنع من احتكار السلع</a:t>
            </a:r>
          </a:p>
          <a:p>
            <a:pPr marL="0" indent="0">
              <a:buNone/>
            </a:pPr>
            <a:r>
              <a:rPr lang="ar-SA" sz="2800" dirty="0"/>
              <a:t>		</a:t>
            </a:r>
          </a:p>
          <a:p>
            <a:pPr marL="0" indent="0">
              <a:buNone/>
            </a:pPr>
            <a:endParaRPr lang="ar-SA" sz="2800" dirty="0"/>
          </a:p>
          <a:p>
            <a:pPr marL="0" indent="0">
              <a:buNone/>
            </a:pPr>
            <a:endParaRPr lang="ar-SA" dirty="0"/>
          </a:p>
          <a:p>
            <a:pPr marL="0" indent="0">
              <a:buNone/>
            </a:pPr>
            <a:endParaRPr lang="ar-SA" dirty="0">
              <a:solidFill>
                <a:srgbClr val="FF0000"/>
              </a:solidFill>
            </a:endParaRPr>
          </a:p>
          <a:p>
            <a:pPr marL="0" indent="0">
              <a:buNone/>
            </a:pPr>
            <a:endParaRPr lang="ar-SA" dirty="0"/>
          </a:p>
          <a:p>
            <a:pPr marL="0" indent="0">
              <a:buNone/>
            </a:pPr>
            <a:endParaRPr lang="ar-SA" dirty="0"/>
          </a:p>
        </p:txBody>
      </p:sp>
    </p:spTree>
    <p:extLst>
      <p:ext uri="{BB962C8B-B14F-4D97-AF65-F5344CB8AC3E}">
        <p14:creationId xmlns:p14="http://schemas.microsoft.com/office/powerpoint/2010/main" val="34653994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rim.3499EFB9-502C-4D0D-8841-795387EB5DEC.MOV">
            <a:hlinkClick r:id="" action="ppaction://media"/>
            <a:extLst>
              <a:ext uri="{FF2B5EF4-FFF2-40B4-BE49-F238E27FC236}">
                <a16:creationId xmlns:a16="http://schemas.microsoft.com/office/drawing/2014/main" id="{8E49C006-227B-AA43-96C6-F15AB234197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525" y="0"/>
            <a:ext cx="12172950" cy="6858000"/>
          </a:xfrm>
          <a:prstGeom prst="rect">
            <a:avLst/>
          </a:prstGeom>
        </p:spPr>
      </p:pic>
    </p:spTree>
    <p:extLst>
      <p:ext uri="{BB962C8B-B14F-4D97-AF65-F5344CB8AC3E}">
        <p14:creationId xmlns:p14="http://schemas.microsoft.com/office/powerpoint/2010/main" val="3480151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B5EC36DD-034B-4156-A698-910519AEC0AF}"/>
              </a:ext>
            </a:extLst>
          </p:cNvPr>
          <p:cNvSpPr>
            <a:spLocks noGrp="1"/>
          </p:cNvSpPr>
          <p:nvPr>
            <p:ph type="title"/>
          </p:nvPr>
        </p:nvSpPr>
        <p:spPr/>
        <p:txBody>
          <a:bodyPr>
            <a:normAutofit/>
          </a:bodyPr>
          <a:lstStyle/>
          <a:p>
            <a:pPr algn="ctr"/>
            <a:r>
              <a:rPr lang="ar-SA" b="1" dirty="0"/>
              <a:t>مقدمة</a:t>
            </a:r>
          </a:p>
        </p:txBody>
      </p:sp>
      <p:sp>
        <p:nvSpPr>
          <p:cNvPr id="3" name="عنصر نائب للمحتوى 2">
            <a:extLst>
              <a:ext uri="{FF2B5EF4-FFF2-40B4-BE49-F238E27FC236}">
                <a16:creationId xmlns:a16="http://schemas.microsoft.com/office/drawing/2014/main" id="{E05D717B-0E4D-4B87-9F0A-864A1FC4F1B7}"/>
              </a:ext>
            </a:extLst>
          </p:cNvPr>
          <p:cNvSpPr>
            <a:spLocks noGrp="1"/>
          </p:cNvSpPr>
          <p:nvPr>
            <p:ph idx="1"/>
          </p:nvPr>
        </p:nvSpPr>
        <p:spPr/>
        <p:txBody>
          <a:bodyPr>
            <a:normAutofit fontScale="92500"/>
          </a:bodyPr>
          <a:lstStyle/>
          <a:p>
            <a:pPr marL="0" indent="0">
              <a:buNone/>
            </a:pPr>
            <a:r>
              <a:rPr lang="ar-SA" sz="2400" b="1" dirty="0"/>
              <a:t>عناية المجتمع بأخلاقيات المهنة في الحضارة الإسلامية:</a:t>
            </a:r>
          </a:p>
          <a:p>
            <a:pPr marL="0" indent="0">
              <a:buNone/>
            </a:pPr>
            <a:r>
              <a:rPr lang="ar-SA" sz="2400" b="1" dirty="0"/>
              <a:t>    </a:t>
            </a:r>
            <a:r>
              <a:rPr lang="ar-SA" sz="2400" dirty="0"/>
              <a:t>إن تدوين اخلاقيات المهن والوظائف في عصور الإسلام الأولى يدلنا على مدى شمول الأخلاق الإسلامية, لكل مجالات الحياة المختلفة وذلك أن الإطار الأخلاقي في الإسلام لم يترك جانبًا من جوانب حياة الإنسان إلا أشبعه. </a:t>
            </a:r>
          </a:p>
          <a:p>
            <a:pPr marL="0" indent="0">
              <a:buNone/>
            </a:pPr>
            <a:r>
              <a:rPr lang="ar-SA" sz="2400" dirty="0"/>
              <a:t>    وسوف نتناول ذلك في ذكر ثلاث نماذج أساسية سبق المسلمين في تدوينها منذ فجر الحضارة القديمة وهي:</a:t>
            </a:r>
          </a:p>
          <a:p>
            <a:pPr marL="0" indent="0">
              <a:buNone/>
            </a:pPr>
            <a:r>
              <a:rPr lang="ar-SA" sz="2400" dirty="0"/>
              <a:t> المجال الأول: </a:t>
            </a:r>
            <a:r>
              <a:rPr lang="ar-SA" sz="2400" dirty="0">
                <a:solidFill>
                  <a:srgbClr val="FF0000"/>
                </a:solidFill>
              </a:rPr>
              <a:t>التعليم</a:t>
            </a:r>
          </a:p>
          <a:p>
            <a:pPr marL="0" indent="0">
              <a:buNone/>
            </a:pPr>
            <a:r>
              <a:rPr lang="ar-SA" sz="2400" dirty="0"/>
              <a:t> المجال الثاني: </a:t>
            </a:r>
            <a:r>
              <a:rPr lang="ar-SA" sz="2400" dirty="0">
                <a:solidFill>
                  <a:srgbClr val="FF0000"/>
                </a:solidFill>
              </a:rPr>
              <a:t>الطّب</a:t>
            </a:r>
          </a:p>
          <a:p>
            <a:pPr marL="0" indent="0">
              <a:buNone/>
            </a:pPr>
            <a:r>
              <a:rPr lang="ar-SA" sz="2400" dirty="0"/>
              <a:t> والمجال الثالث: </a:t>
            </a:r>
            <a:r>
              <a:rPr lang="ar-SA" sz="2400" dirty="0">
                <a:solidFill>
                  <a:srgbClr val="FF0000"/>
                </a:solidFill>
              </a:rPr>
              <a:t>الحسبة</a:t>
            </a:r>
          </a:p>
          <a:p>
            <a:pPr marL="0" indent="0">
              <a:buNone/>
            </a:pPr>
            <a:endParaRPr lang="ar-SA" sz="2400" b="1" dirty="0"/>
          </a:p>
        </p:txBody>
      </p:sp>
    </p:spTree>
    <p:extLst>
      <p:ext uri="{BB962C8B-B14F-4D97-AF65-F5344CB8AC3E}">
        <p14:creationId xmlns:p14="http://schemas.microsoft.com/office/powerpoint/2010/main" val="205160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3F63B3E4-37C9-4B0A-96EB-9B49A11F96D7}"/>
              </a:ext>
            </a:extLst>
          </p:cNvPr>
          <p:cNvSpPr>
            <a:spLocks noGrp="1"/>
          </p:cNvSpPr>
          <p:nvPr>
            <p:ph type="title"/>
          </p:nvPr>
        </p:nvSpPr>
        <p:spPr/>
        <p:txBody>
          <a:bodyPr>
            <a:normAutofit/>
          </a:bodyPr>
          <a:lstStyle/>
          <a:p>
            <a:pPr algn="ctr"/>
            <a:r>
              <a:rPr lang="ar-SA" b="1" dirty="0"/>
              <a:t>المجال الأول: </a:t>
            </a:r>
            <a:r>
              <a:rPr lang="ar-SA" b="1" dirty="0">
                <a:solidFill>
                  <a:srgbClr val="FF0000"/>
                </a:solidFill>
              </a:rPr>
              <a:t>التعليم</a:t>
            </a:r>
          </a:p>
        </p:txBody>
      </p:sp>
      <p:sp>
        <p:nvSpPr>
          <p:cNvPr id="3" name="عنصر نائب للمحتوى 2">
            <a:extLst>
              <a:ext uri="{FF2B5EF4-FFF2-40B4-BE49-F238E27FC236}">
                <a16:creationId xmlns:a16="http://schemas.microsoft.com/office/drawing/2014/main" id="{694F4942-53A4-4CBD-B503-7730C3C75CE2}"/>
              </a:ext>
            </a:extLst>
          </p:cNvPr>
          <p:cNvSpPr>
            <a:spLocks noGrp="1"/>
          </p:cNvSpPr>
          <p:nvPr>
            <p:ph idx="1"/>
          </p:nvPr>
        </p:nvSpPr>
        <p:spPr/>
        <p:txBody>
          <a:bodyPr>
            <a:normAutofit lnSpcReduction="10000"/>
          </a:bodyPr>
          <a:lstStyle/>
          <a:p>
            <a:pPr>
              <a:buFont typeface="Wingdings" panose="05000000000000000000" pitchFamily="2" charset="2"/>
              <a:buChar char="v"/>
            </a:pPr>
            <a:r>
              <a:rPr lang="ar-SA" dirty="0"/>
              <a:t> </a:t>
            </a:r>
            <a:r>
              <a:rPr lang="ar-SA" sz="2400" b="1" dirty="0"/>
              <a:t>أولًا: كُتب تراثية ألفت في أخلاقيات التعليم.</a:t>
            </a:r>
          </a:p>
          <a:p>
            <a:pPr marL="0" indent="0">
              <a:buNone/>
            </a:pPr>
            <a:endParaRPr lang="ar-SA" sz="2400" b="1" dirty="0"/>
          </a:p>
          <a:p>
            <a:pPr marL="0" indent="0">
              <a:buNone/>
            </a:pPr>
            <a:r>
              <a:rPr lang="ar-SA" sz="2400" b="1" dirty="0"/>
              <a:t>        </a:t>
            </a:r>
            <a:r>
              <a:rPr lang="ar-SA" sz="2400" dirty="0"/>
              <a:t>من الكتب التي ألفت في هذا المجال:</a:t>
            </a:r>
          </a:p>
          <a:p>
            <a:pPr marL="0" indent="0">
              <a:buNone/>
            </a:pPr>
            <a:r>
              <a:rPr lang="ar-SA" sz="2400" dirty="0"/>
              <a:t>       1- الجامع لأخلاق الراوي وآداب السامع: للإمام الخطيب البغدادي (ت:463هـ).</a:t>
            </a:r>
          </a:p>
          <a:p>
            <a:pPr marL="0" indent="0">
              <a:buNone/>
            </a:pPr>
            <a:r>
              <a:rPr lang="ar-SA" sz="2400" dirty="0"/>
              <a:t>       2- كتاب جامع بيان العلم وفضله وما ينبغي في روايته وحمله: للإمام ابن عبدالبر (ت:328هـ).</a:t>
            </a:r>
          </a:p>
          <a:p>
            <a:pPr marL="0" indent="0">
              <a:buNone/>
            </a:pPr>
            <a:r>
              <a:rPr lang="ar-SA" sz="2400" dirty="0"/>
              <a:t>       3- تذكرة السامع والمتكلم في أدب العالم والمتعلم: للإمام ابن جماعة (ت:733هـ).</a:t>
            </a:r>
          </a:p>
        </p:txBody>
      </p:sp>
    </p:spTree>
    <p:extLst>
      <p:ext uri="{BB962C8B-B14F-4D97-AF65-F5344CB8AC3E}">
        <p14:creationId xmlns:p14="http://schemas.microsoft.com/office/powerpoint/2010/main" val="32800200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ACEC77BD-A3B2-49A9-9FA5-96DAE0DDD7C6}"/>
              </a:ext>
            </a:extLst>
          </p:cNvPr>
          <p:cNvSpPr>
            <a:spLocks noGrp="1"/>
          </p:cNvSpPr>
          <p:nvPr>
            <p:ph type="title"/>
          </p:nvPr>
        </p:nvSpPr>
        <p:spPr>
          <a:xfrm>
            <a:off x="838200" y="365126"/>
            <a:ext cx="10515600" cy="194168"/>
          </a:xfrm>
        </p:spPr>
        <p:txBody>
          <a:bodyPr>
            <a:normAutofit fontScale="90000"/>
          </a:bodyPr>
          <a:lstStyle/>
          <a:p>
            <a:r>
              <a:rPr lang="ar-SA" dirty="0"/>
              <a:t> </a:t>
            </a:r>
          </a:p>
        </p:txBody>
      </p:sp>
      <p:sp>
        <p:nvSpPr>
          <p:cNvPr id="3" name="عنصر نائب للمحتوى 2">
            <a:extLst>
              <a:ext uri="{FF2B5EF4-FFF2-40B4-BE49-F238E27FC236}">
                <a16:creationId xmlns:a16="http://schemas.microsoft.com/office/drawing/2014/main" id="{95144A97-7FA8-4D71-B052-196860C465BC}"/>
              </a:ext>
            </a:extLst>
          </p:cNvPr>
          <p:cNvSpPr>
            <a:spLocks noGrp="1"/>
          </p:cNvSpPr>
          <p:nvPr>
            <p:ph idx="1"/>
          </p:nvPr>
        </p:nvSpPr>
        <p:spPr>
          <a:xfrm>
            <a:off x="838200" y="861134"/>
            <a:ext cx="10515600" cy="5315829"/>
          </a:xfrm>
        </p:spPr>
        <p:txBody>
          <a:bodyPr>
            <a:normAutofit fontScale="92500"/>
          </a:bodyPr>
          <a:lstStyle/>
          <a:p>
            <a:pPr>
              <a:buFont typeface="Wingdings" panose="05000000000000000000" pitchFamily="2" charset="2"/>
              <a:buChar char="v"/>
            </a:pPr>
            <a:r>
              <a:rPr lang="ar-SA" dirty="0"/>
              <a:t> </a:t>
            </a:r>
            <a:r>
              <a:rPr lang="ar-SA" sz="2400" b="1" dirty="0"/>
              <a:t>ثانيًا: نموذج مما كتبه أحد العلماء السابقين في أخلاقيات التعليم (ابن جماعة)</a:t>
            </a:r>
          </a:p>
          <a:p>
            <a:pPr marL="0" indent="0">
              <a:buNone/>
            </a:pPr>
            <a:r>
              <a:rPr lang="ar-SA" sz="2400" dirty="0"/>
              <a:t>       يرى ابن جماعة (رحمه الله) ان المعلم قدوة في نفسه وعلمه وسلوكه, وهو بهذه القدوة محطُّ انظار طلابه ومحل ثقتهم وإعجابهم، لذلك ينبغي له ان يتحلى بالأخلاق الحميدة التي أوردها الشرع.</a:t>
            </a:r>
          </a:p>
          <a:p>
            <a:pPr marL="0" indent="0">
              <a:buNone/>
            </a:pPr>
            <a:r>
              <a:rPr lang="ar-SA" sz="2400" dirty="0"/>
              <a:t>      وقد وضع ابن جماعه اثني عشر أدبًا يتحلى بها في نفسه كما ورد في كتابه, منها:</a:t>
            </a:r>
          </a:p>
          <a:p>
            <a:pPr marL="0" indent="0">
              <a:buNone/>
            </a:pPr>
            <a:endParaRPr lang="ar-SA" sz="2400" dirty="0"/>
          </a:p>
          <a:p>
            <a:pPr marL="0" indent="0">
              <a:buNone/>
            </a:pPr>
            <a:r>
              <a:rPr lang="ar-SA" sz="2400" dirty="0"/>
              <a:t>    1- </a:t>
            </a:r>
            <a:r>
              <a:rPr lang="ar-SA" sz="2400" dirty="0">
                <a:solidFill>
                  <a:srgbClr val="FF0000"/>
                </a:solidFill>
              </a:rPr>
              <a:t>تقوى الله تعالى</a:t>
            </a:r>
          </a:p>
          <a:p>
            <a:pPr marL="0" indent="0">
              <a:buNone/>
            </a:pPr>
            <a:r>
              <a:rPr lang="ar-SA" sz="2400" dirty="0"/>
              <a:t>    2- </a:t>
            </a:r>
            <a:r>
              <a:rPr lang="ar-SA" sz="2400" dirty="0">
                <a:solidFill>
                  <a:srgbClr val="FF0000"/>
                </a:solidFill>
              </a:rPr>
              <a:t>ان يكون المعلم قدوة لتلاميذه</a:t>
            </a:r>
          </a:p>
          <a:p>
            <a:pPr marL="0" indent="0">
              <a:buNone/>
            </a:pPr>
            <a:r>
              <a:rPr lang="ar-SA" sz="2400" dirty="0"/>
              <a:t>    3- </a:t>
            </a:r>
            <a:r>
              <a:rPr lang="ar-SA" sz="2400" dirty="0">
                <a:solidFill>
                  <a:srgbClr val="FF0000"/>
                </a:solidFill>
              </a:rPr>
              <a:t>صيانة العلم</a:t>
            </a:r>
          </a:p>
          <a:p>
            <a:pPr marL="0" indent="0">
              <a:buNone/>
            </a:pPr>
            <a:r>
              <a:rPr lang="ar-SA" sz="2400" dirty="0"/>
              <a:t>    4- </a:t>
            </a:r>
            <a:r>
              <a:rPr lang="ar-SA" sz="2400" dirty="0">
                <a:solidFill>
                  <a:srgbClr val="FF0000"/>
                </a:solidFill>
              </a:rPr>
              <a:t>عدم استغلال العلم الشرعي</a:t>
            </a:r>
          </a:p>
          <a:p>
            <a:pPr marL="0" indent="0">
              <a:buNone/>
            </a:pPr>
            <a:r>
              <a:rPr lang="ar-SA" sz="2400" dirty="0"/>
              <a:t>    5- </a:t>
            </a:r>
            <a:r>
              <a:rPr lang="ar-SA" sz="2400" dirty="0">
                <a:solidFill>
                  <a:srgbClr val="FF0000"/>
                </a:solidFill>
              </a:rPr>
              <a:t>التحلي بمكارم الأخلاق</a:t>
            </a:r>
          </a:p>
          <a:p>
            <a:pPr marL="0" indent="0">
              <a:buNone/>
            </a:pPr>
            <a:endParaRPr lang="ar-SA" sz="2400" dirty="0"/>
          </a:p>
        </p:txBody>
      </p:sp>
    </p:spTree>
    <p:extLst>
      <p:ext uri="{BB962C8B-B14F-4D97-AF65-F5344CB8AC3E}">
        <p14:creationId xmlns:p14="http://schemas.microsoft.com/office/powerpoint/2010/main" val="5679682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A749B64C-72E1-428B-AD05-88672DC1BA74}"/>
              </a:ext>
            </a:extLst>
          </p:cNvPr>
          <p:cNvSpPr>
            <a:spLocks noGrp="1"/>
          </p:cNvSpPr>
          <p:nvPr>
            <p:ph type="title"/>
          </p:nvPr>
        </p:nvSpPr>
        <p:spPr>
          <a:xfrm>
            <a:off x="838200" y="365125"/>
            <a:ext cx="10515600" cy="717951"/>
          </a:xfrm>
        </p:spPr>
        <p:txBody>
          <a:bodyPr/>
          <a:lstStyle/>
          <a:p>
            <a:r>
              <a:rPr lang="ar-SA" dirty="0"/>
              <a:t> </a:t>
            </a:r>
          </a:p>
        </p:txBody>
      </p:sp>
      <p:sp>
        <p:nvSpPr>
          <p:cNvPr id="3" name="عنصر نائب للمحتوى 2">
            <a:extLst>
              <a:ext uri="{FF2B5EF4-FFF2-40B4-BE49-F238E27FC236}">
                <a16:creationId xmlns:a16="http://schemas.microsoft.com/office/drawing/2014/main" id="{31D275A7-9662-4CA3-93A4-598687A57E75}"/>
              </a:ext>
            </a:extLst>
          </p:cNvPr>
          <p:cNvSpPr>
            <a:spLocks noGrp="1"/>
          </p:cNvSpPr>
          <p:nvPr>
            <p:ph idx="1"/>
          </p:nvPr>
        </p:nvSpPr>
        <p:spPr>
          <a:xfrm>
            <a:off x="838200" y="1083076"/>
            <a:ext cx="10515600" cy="5093887"/>
          </a:xfrm>
        </p:spPr>
        <p:txBody>
          <a:bodyPr>
            <a:normAutofit/>
          </a:bodyPr>
          <a:lstStyle/>
          <a:p>
            <a:pPr marL="0" indent="0">
              <a:buNone/>
            </a:pPr>
            <a:r>
              <a:rPr lang="ar-SA" b="1" dirty="0"/>
              <a:t>آداب العالم في درسه:</a:t>
            </a:r>
          </a:p>
          <a:p>
            <a:pPr marL="0" indent="0">
              <a:buNone/>
            </a:pPr>
            <a:endParaRPr lang="ar-SA" sz="2400" dirty="0"/>
          </a:p>
          <a:p>
            <a:pPr marL="514350" indent="-514350">
              <a:buFont typeface="+mj-lt"/>
              <a:buAutoNum type="arabicParenR"/>
            </a:pPr>
            <a:r>
              <a:rPr lang="ar-SA" sz="2400" dirty="0"/>
              <a:t>أن يجلس بارزًا لجميع الحاضرين</a:t>
            </a:r>
          </a:p>
          <a:p>
            <a:pPr marL="514350" indent="-514350">
              <a:buFont typeface="+mj-lt"/>
              <a:buAutoNum type="arabicParenR"/>
            </a:pPr>
            <a:r>
              <a:rPr lang="ar-SA" sz="2400" dirty="0"/>
              <a:t>أن يصون مجلسه عن اللغط</a:t>
            </a:r>
          </a:p>
          <a:p>
            <a:pPr marL="514350" indent="-514350">
              <a:buFont typeface="+mj-lt"/>
              <a:buAutoNum type="arabicParenR"/>
            </a:pPr>
            <a:r>
              <a:rPr lang="ar-SA" sz="2400" dirty="0"/>
              <a:t>أن لا يرفع صوته زائدًا على قدر الحاجه </a:t>
            </a:r>
          </a:p>
          <a:p>
            <a:pPr marL="514350" indent="-514350">
              <a:buFont typeface="+mj-lt"/>
              <a:buAutoNum type="arabicParenR"/>
            </a:pPr>
            <a:r>
              <a:rPr lang="ar-SA" sz="2400" dirty="0"/>
              <a:t>أن لا يذكر شبهة متعلقة بالدين في درس ويؤخر الجواب عنها إلى درس آخر</a:t>
            </a:r>
          </a:p>
          <a:p>
            <a:pPr marL="514350" indent="-514350">
              <a:buFont typeface="+mj-lt"/>
              <a:buAutoNum type="arabicParenR"/>
            </a:pPr>
            <a:r>
              <a:rPr lang="ar-SA" sz="2400" dirty="0"/>
              <a:t>ان يلازم الانصاف في بحثه وخطابه</a:t>
            </a:r>
          </a:p>
          <a:p>
            <a:pPr marL="514350" indent="-514350">
              <a:buFont typeface="+mj-lt"/>
              <a:buAutoNum type="arabicParenR"/>
            </a:pPr>
            <a:r>
              <a:rPr lang="ar-SA" sz="2400" dirty="0"/>
              <a:t>ان يتودد لغريب حضر عنده</a:t>
            </a:r>
          </a:p>
        </p:txBody>
      </p:sp>
    </p:spTree>
    <p:extLst>
      <p:ext uri="{BB962C8B-B14F-4D97-AF65-F5344CB8AC3E}">
        <p14:creationId xmlns:p14="http://schemas.microsoft.com/office/powerpoint/2010/main" val="41359919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BD963B0B-ABAC-4767-9D98-82FB52854181}"/>
              </a:ext>
            </a:extLst>
          </p:cNvPr>
          <p:cNvSpPr>
            <a:spLocks noGrp="1"/>
          </p:cNvSpPr>
          <p:nvPr>
            <p:ph type="ctrTitle"/>
          </p:nvPr>
        </p:nvSpPr>
        <p:spPr>
          <a:xfrm>
            <a:off x="1524000" y="367761"/>
            <a:ext cx="9144000" cy="1141443"/>
          </a:xfrm>
        </p:spPr>
        <p:txBody>
          <a:bodyPr>
            <a:normAutofit/>
          </a:bodyPr>
          <a:lstStyle/>
          <a:p>
            <a:r>
              <a:rPr lang="ar-SA" sz="4400" b="1" dirty="0"/>
              <a:t>المجال الثاني: </a:t>
            </a:r>
            <a:r>
              <a:rPr lang="ar-SA" sz="4400" b="1" dirty="0">
                <a:solidFill>
                  <a:srgbClr val="FF0000"/>
                </a:solidFill>
              </a:rPr>
              <a:t>الطّب</a:t>
            </a:r>
            <a:endParaRPr lang="ar-SA" sz="4400" dirty="0"/>
          </a:p>
        </p:txBody>
      </p:sp>
      <p:sp>
        <p:nvSpPr>
          <p:cNvPr id="3" name="عنوان فرعي 2">
            <a:extLst>
              <a:ext uri="{FF2B5EF4-FFF2-40B4-BE49-F238E27FC236}">
                <a16:creationId xmlns:a16="http://schemas.microsoft.com/office/drawing/2014/main" id="{EAF2B30E-DE9F-4322-B195-79B845FD5D87}"/>
              </a:ext>
            </a:extLst>
          </p:cNvPr>
          <p:cNvSpPr>
            <a:spLocks noGrp="1"/>
          </p:cNvSpPr>
          <p:nvPr>
            <p:ph type="subTitle" idx="1"/>
          </p:nvPr>
        </p:nvSpPr>
        <p:spPr>
          <a:xfrm>
            <a:off x="1524000" y="1935332"/>
            <a:ext cx="9144000" cy="3755254"/>
          </a:xfrm>
        </p:spPr>
        <p:txBody>
          <a:bodyPr>
            <a:normAutofit/>
          </a:bodyPr>
          <a:lstStyle/>
          <a:p>
            <a:pPr marL="342900" indent="-342900" algn="r">
              <a:buFont typeface="Wingdings" panose="05000000000000000000" pitchFamily="2" charset="2"/>
              <a:buChar char="v"/>
            </a:pPr>
            <a:r>
              <a:rPr lang="ar-SA" b="1" dirty="0"/>
              <a:t>أولًا عناية الأطباء في الحضارة الإسلامية بأخلاقيات المهنة.</a:t>
            </a:r>
          </a:p>
          <a:p>
            <a:pPr algn="r"/>
            <a:r>
              <a:rPr lang="ar-SA" dirty="0"/>
              <a:t>     اهتم الأطباء المسلمون بأخلاقيات مهنة الطِّب وآداب الطبيب، فهناك </a:t>
            </a:r>
            <a:r>
              <a:rPr lang="ar-SA" dirty="0" err="1"/>
              <a:t>نقولاتُ</a:t>
            </a:r>
            <a:r>
              <a:rPr lang="ar-SA" dirty="0"/>
              <a:t> ونصوص مأثورة دوِّنت في كتاب (عيون الأنباء في طبقات الأطباء) لابن أبي </a:t>
            </a:r>
            <a:r>
              <a:rPr lang="ar-SA" dirty="0" err="1"/>
              <a:t>أصيبعة</a:t>
            </a:r>
            <a:r>
              <a:rPr lang="ar-SA" dirty="0"/>
              <a:t> (ت668هـ)، ومن الكتب </a:t>
            </a:r>
            <a:r>
              <a:rPr lang="ar-SA" dirty="0" err="1"/>
              <a:t>اللتي</a:t>
            </a:r>
            <a:r>
              <a:rPr lang="ar-SA" dirty="0"/>
              <a:t> ألفت خاصة في هذا المجال:</a:t>
            </a:r>
          </a:p>
          <a:p>
            <a:pPr algn="r"/>
            <a:r>
              <a:rPr lang="ar-SA" dirty="0"/>
              <a:t>1- أدب الطبيب، لأبي اسحاق بن علي </a:t>
            </a:r>
            <a:r>
              <a:rPr lang="ar-SA" dirty="0" err="1"/>
              <a:t>الرهاوي</a:t>
            </a:r>
            <a:r>
              <a:rPr lang="ar-SA" dirty="0"/>
              <a:t> (ت:319هـ).</a:t>
            </a:r>
          </a:p>
          <a:p>
            <a:pPr algn="r"/>
            <a:r>
              <a:rPr lang="ar-SA" dirty="0"/>
              <a:t>2- رسالة في بيان الحاجة إلى الطب وآداب الأطباء ووصاياهم: لمحمود بن مسعود الشيرازي (ت: 710هـ).</a:t>
            </a:r>
          </a:p>
          <a:p>
            <a:pPr algn="r"/>
            <a:r>
              <a:rPr lang="ar-SA" dirty="0"/>
              <a:t>     كما أن العلماء ضمنوا في كتبهم كثير من الأخلاقيات التي لا تخرج عن الإطار الأخلاقي العام للشريعة الإسلامية.</a:t>
            </a:r>
          </a:p>
        </p:txBody>
      </p:sp>
    </p:spTree>
    <p:extLst>
      <p:ext uri="{BB962C8B-B14F-4D97-AF65-F5344CB8AC3E}">
        <p14:creationId xmlns:p14="http://schemas.microsoft.com/office/powerpoint/2010/main" val="7523628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ED9A1DA5-B6AF-42BB-8E25-ECA113BC8607}"/>
              </a:ext>
            </a:extLst>
          </p:cNvPr>
          <p:cNvSpPr>
            <a:spLocks noGrp="1"/>
          </p:cNvSpPr>
          <p:nvPr>
            <p:ph type="title"/>
          </p:nvPr>
        </p:nvSpPr>
        <p:spPr>
          <a:xfrm>
            <a:off x="838200" y="365126"/>
            <a:ext cx="10515600" cy="424988"/>
          </a:xfrm>
        </p:spPr>
        <p:txBody>
          <a:bodyPr>
            <a:normAutofit fontScale="90000"/>
          </a:bodyPr>
          <a:lstStyle/>
          <a:p>
            <a:r>
              <a:rPr lang="ar-SA" dirty="0"/>
              <a:t> </a:t>
            </a:r>
          </a:p>
        </p:txBody>
      </p:sp>
      <p:sp>
        <p:nvSpPr>
          <p:cNvPr id="3" name="عنصر نائب للمحتوى 2">
            <a:extLst>
              <a:ext uri="{FF2B5EF4-FFF2-40B4-BE49-F238E27FC236}">
                <a16:creationId xmlns:a16="http://schemas.microsoft.com/office/drawing/2014/main" id="{085F63A8-A302-4BC5-B9B8-B643153A466C}"/>
              </a:ext>
            </a:extLst>
          </p:cNvPr>
          <p:cNvSpPr>
            <a:spLocks noGrp="1"/>
          </p:cNvSpPr>
          <p:nvPr>
            <p:ph idx="1"/>
          </p:nvPr>
        </p:nvSpPr>
        <p:spPr>
          <a:xfrm>
            <a:off x="838200" y="949911"/>
            <a:ext cx="10515600" cy="5697632"/>
          </a:xfrm>
        </p:spPr>
        <p:txBody>
          <a:bodyPr>
            <a:normAutofit fontScale="92500" lnSpcReduction="10000"/>
          </a:bodyPr>
          <a:lstStyle/>
          <a:p>
            <a:pPr>
              <a:buFont typeface="Wingdings" panose="05000000000000000000" pitchFamily="2" charset="2"/>
              <a:buChar char="v"/>
            </a:pPr>
            <a:r>
              <a:rPr lang="ar-SA" sz="2400" b="1" dirty="0"/>
              <a:t>ثانيًا: آداب الطبيب المسلم.</a:t>
            </a:r>
          </a:p>
          <a:p>
            <a:pPr marL="0" indent="0" algn="r" rtl="1">
              <a:spcBef>
                <a:spcPts val="0"/>
              </a:spcBef>
              <a:spcAft>
                <a:spcPts val="500"/>
              </a:spcAft>
              <a:buNone/>
            </a:pPr>
            <a:r>
              <a:rPr lang="ar-SA" sz="2400" b="1" dirty="0"/>
              <a:t>    </a:t>
            </a:r>
            <a:r>
              <a:rPr lang="ar-SA" sz="2400" b="0" i="0" u="none" strike="noStrike" dirty="0">
                <a:effectLst/>
                <a:latin typeface="Arial" panose="020B0604020202020204" pitchFamily="34" charset="0"/>
              </a:rPr>
              <a:t>لطبيب مؤتمن على صحة الإنسان، إذ هي أثمن ما لديه، ومؤتمن على أسرار المرضى، وأعراض الناس، ولذا صارت مهنة الطب من أشرف المهن وأنبلها</a:t>
            </a:r>
            <a:r>
              <a:rPr lang="ar-SA" sz="2400" dirty="0">
                <a:latin typeface="Arial" panose="020B0604020202020204" pitchFamily="34" charset="0"/>
              </a:rPr>
              <a:t>، </a:t>
            </a:r>
            <a:r>
              <a:rPr lang="ar-SA" sz="2400" b="0" i="0" u="none" strike="noStrike" dirty="0">
                <a:effectLst/>
                <a:latin typeface="Arial" panose="020B0604020202020204" pitchFamily="34" charset="0"/>
              </a:rPr>
              <a:t>وإذا كان الإسلام يحمل أهله على مكارم الأخلاق وإتقان العمل، فإنها في حق المنتمين لمهنة الطب أولى؛ لصلة الطب الوثيقة بمقصد مهم من مقاصد الشريعة وهو حفظ النفس»</a:t>
            </a:r>
            <a:r>
              <a:rPr lang="ar-SA" sz="2400" i="0" u="none" strike="noStrike" dirty="0">
                <a:latin typeface="Arial" panose="020B0604020202020204" pitchFamily="34" charset="0"/>
              </a:rPr>
              <a:t>.</a:t>
            </a:r>
          </a:p>
          <a:p>
            <a:pPr marL="0" indent="0" algn="r" rtl="1">
              <a:spcBef>
                <a:spcPts val="0"/>
              </a:spcBef>
              <a:spcAft>
                <a:spcPts val="500"/>
              </a:spcAft>
              <a:buNone/>
            </a:pPr>
            <a:r>
              <a:rPr lang="ar-SA" sz="2400" dirty="0">
                <a:latin typeface="Arial" panose="020B0604020202020204" pitchFamily="34" charset="0"/>
              </a:rPr>
              <a:t>    ولعل خير مثال على ذلك ما ذُكر عن الطبيب المصري أبي الحسن علي بن رضوان بن علي بن جعفر (ت453هـ)، حيث يرى أن الطبيب ينبغي أن تجتمع فيه سبع خصال، وهي:</a:t>
            </a:r>
          </a:p>
          <a:p>
            <a:pPr marL="0" indent="0" algn="r" rtl="1">
              <a:spcBef>
                <a:spcPts val="0"/>
              </a:spcBef>
              <a:spcAft>
                <a:spcPts val="500"/>
              </a:spcAft>
              <a:buNone/>
            </a:pPr>
            <a:endParaRPr lang="ar-SA" sz="2400" dirty="0">
              <a:latin typeface="Arial" panose="020B0604020202020204" pitchFamily="34" charset="0"/>
            </a:endParaRPr>
          </a:p>
          <a:p>
            <a:pPr marL="342900" indent="-342900" algn="r" rtl="1">
              <a:spcBef>
                <a:spcPts val="0"/>
              </a:spcBef>
              <a:spcAft>
                <a:spcPts val="500"/>
              </a:spcAft>
              <a:buFont typeface="+mj-lt"/>
              <a:buAutoNum type="arabicParenR"/>
            </a:pPr>
            <a:r>
              <a:rPr lang="ar-SA" sz="2000" dirty="0"/>
              <a:t>أن يكون تام الخلق صحيح الأعضاء، حسن الذكاء</a:t>
            </a:r>
          </a:p>
          <a:p>
            <a:pPr marL="342900" indent="-342900" algn="r" rtl="1">
              <a:spcBef>
                <a:spcPts val="0"/>
              </a:spcBef>
              <a:spcAft>
                <a:spcPts val="500"/>
              </a:spcAft>
              <a:buFont typeface="+mj-lt"/>
              <a:buAutoNum type="arabicParenR"/>
            </a:pPr>
            <a:r>
              <a:rPr lang="ar-SA" sz="2000" dirty="0"/>
              <a:t>أن يكون حسن الملبس، طيب الرائحة، نظيف اليدين والثوب</a:t>
            </a:r>
          </a:p>
          <a:p>
            <a:pPr marL="342900" indent="-342900" algn="r" rtl="1">
              <a:spcBef>
                <a:spcPts val="0"/>
              </a:spcBef>
              <a:spcAft>
                <a:spcPts val="500"/>
              </a:spcAft>
              <a:buFont typeface="+mj-lt"/>
              <a:buAutoNum type="arabicParenR"/>
            </a:pPr>
            <a:r>
              <a:rPr lang="ar-SA" sz="2000" dirty="0"/>
              <a:t>أن يكون حريصًا  كتومًا لأسرار المرضى، لا يبوح بشيء من أمراضهم</a:t>
            </a:r>
          </a:p>
          <a:p>
            <a:pPr marL="342900" indent="-342900" algn="r" rtl="1">
              <a:spcBef>
                <a:spcPts val="0"/>
              </a:spcBef>
              <a:spcAft>
                <a:spcPts val="500"/>
              </a:spcAft>
              <a:buFont typeface="+mj-lt"/>
              <a:buAutoNum type="arabicParenR"/>
            </a:pPr>
            <a:r>
              <a:rPr lang="ar-SA" sz="2000" dirty="0"/>
              <a:t>أن تكون رغبته في إبراء المرضى أكثر من رغبته في علاج الأغنياء</a:t>
            </a:r>
          </a:p>
          <a:p>
            <a:pPr marL="342900" indent="-342900" algn="r" rtl="1">
              <a:spcBef>
                <a:spcPts val="0"/>
              </a:spcBef>
              <a:spcAft>
                <a:spcPts val="500"/>
              </a:spcAft>
              <a:buFont typeface="+mj-lt"/>
              <a:buAutoNum type="arabicParenR"/>
            </a:pPr>
            <a:r>
              <a:rPr lang="ar-SA" sz="2000" dirty="0"/>
              <a:t>أن يكون حريصًا على التعليم والمبالغة في نفع الناس.</a:t>
            </a:r>
          </a:p>
          <a:p>
            <a:pPr marL="342900" indent="-342900" algn="r" rtl="1">
              <a:spcBef>
                <a:spcPts val="0"/>
              </a:spcBef>
              <a:spcAft>
                <a:spcPts val="500"/>
              </a:spcAft>
              <a:buFont typeface="+mj-lt"/>
              <a:buAutoNum type="arabicParenR"/>
            </a:pPr>
            <a:r>
              <a:rPr lang="ar-SA" sz="2000" dirty="0"/>
              <a:t>أن يكون سليم القلب، عفيف النظر، صادق اللهجة.</a:t>
            </a:r>
          </a:p>
          <a:p>
            <a:pPr marL="342900" indent="-342900" algn="r" rtl="1">
              <a:spcBef>
                <a:spcPts val="0"/>
              </a:spcBef>
              <a:spcAft>
                <a:spcPts val="500"/>
              </a:spcAft>
              <a:buFont typeface="+mj-lt"/>
              <a:buAutoNum type="arabicParenR"/>
            </a:pPr>
            <a:r>
              <a:rPr lang="ar-SA" sz="2000" dirty="0"/>
              <a:t>أن يكون مأمونًا، ثقة على الأرواح</a:t>
            </a:r>
            <a:br>
              <a:rPr lang="ar-SA" sz="1600" dirty="0"/>
            </a:br>
            <a:endParaRPr lang="ar-SA" sz="2400" b="1" dirty="0"/>
          </a:p>
        </p:txBody>
      </p:sp>
    </p:spTree>
    <p:extLst>
      <p:ext uri="{BB962C8B-B14F-4D97-AF65-F5344CB8AC3E}">
        <p14:creationId xmlns:p14="http://schemas.microsoft.com/office/powerpoint/2010/main" val="5063570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1EDAB9AB-DD25-42DD-AE09-C005184C27E4}"/>
              </a:ext>
            </a:extLst>
          </p:cNvPr>
          <p:cNvSpPr>
            <a:spLocks noGrp="1"/>
          </p:cNvSpPr>
          <p:nvPr>
            <p:ph type="ctrTitle"/>
          </p:nvPr>
        </p:nvSpPr>
        <p:spPr>
          <a:xfrm>
            <a:off x="1524000" y="159798"/>
            <a:ext cx="9144000" cy="802274"/>
          </a:xfrm>
        </p:spPr>
        <p:txBody>
          <a:bodyPr>
            <a:normAutofit/>
          </a:bodyPr>
          <a:lstStyle/>
          <a:p>
            <a:r>
              <a:rPr lang="ar-SA" sz="4400" b="1" dirty="0"/>
              <a:t>المجال الثالث: </a:t>
            </a:r>
            <a:r>
              <a:rPr lang="ar-SA" sz="4400" b="1" dirty="0">
                <a:solidFill>
                  <a:srgbClr val="FF0000"/>
                </a:solidFill>
              </a:rPr>
              <a:t>الحسبة</a:t>
            </a:r>
            <a:endParaRPr lang="ar-SA" sz="4400" dirty="0"/>
          </a:p>
        </p:txBody>
      </p:sp>
      <p:sp>
        <p:nvSpPr>
          <p:cNvPr id="3" name="عنوان فرعي 2">
            <a:extLst>
              <a:ext uri="{FF2B5EF4-FFF2-40B4-BE49-F238E27FC236}">
                <a16:creationId xmlns:a16="http://schemas.microsoft.com/office/drawing/2014/main" id="{4B19D81C-6651-4DA3-B1E5-66821FA0DCEC}"/>
              </a:ext>
            </a:extLst>
          </p:cNvPr>
          <p:cNvSpPr>
            <a:spLocks noGrp="1"/>
          </p:cNvSpPr>
          <p:nvPr>
            <p:ph type="subTitle" idx="1"/>
          </p:nvPr>
        </p:nvSpPr>
        <p:spPr>
          <a:xfrm>
            <a:off x="1524000" y="1331649"/>
            <a:ext cx="9144000" cy="5033639"/>
          </a:xfrm>
        </p:spPr>
        <p:txBody>
          <a:bodyPr/>
          <a:lstStyle/>
          <a:p>
            <a:pPr marL="342900" indent="-342900" algn="r">
              <a:buFont typeface="Wingdings" panose="05000000000000000000" pitchFamily="2" charset="2"/>
              <a:buChar char="v"/>
            </a:pPr>
            <a:r>
              <a:rPr lang="ar-SA" b="1" dirty="0"/>
              <a:t>أولًا: تعريف الحسبة وأهميتها.</a:t>
            </a:r>
          </a:p>
          <a:p>
            <a:pPr algn="r"/>
            <a:r>
              <a:rPr lang="ar-SA" dirty="0"/>
              <a:t>     </a:t>
            </a:r>
            <a:r>
              <a:rPr lang="ar-SA" b="1" dirty="0"/>
              <a:t>الحسبة لغةً</a:t>
            </a:r>
            <a:r>
              <a:rPr lang="ar-SA" dirty="0"/>
              <a:t> تعني الأجر، والاسم منها: الاحتساب</a:t>
            </a:r>
          </a:p>
          <a:p>
            <a:pPr algn="r"/>
            <a:r>
              <a:rPr lang="ar-SA" dirty="0"/>
              <a:t>     </a:t>
            </a:r>
            <a:r>
              <a:rPr lang="ar-SA" b="1" dirty="0"/>
              <a:t>واصطلاحًا</a:t>
            </a:r>
            <a:r>
              <a:rPr lang="ar-SA" dirty="0"/>
              <a:t>: سلطة تخوِّل صاحبها حق مباشرة الأمر بالمعروف إذا ظهر تركه، والنهي عن </a:t>
            </a:r>
            <a:r>
              <a:rPr lang="ar-SA" dirty="0" err="1"/>
              <a:t>عن</a:t>
            </a:r>
            <a:r>
              <a:rPr lang="ar-SA" dirty="0"/>
              <a:t> المنكر إذا ظهر فعله، بتفويض من الشارع، او تولية من الإمام.</a:t>
            </a:r>
          </a:p>
          <a:p>
            <a:pPr algn="r"/>
            <a:endParaRPr lang="ar-SA" dirty="0"/>
          </a:p>
          <a:p>
            <a:pPr marL="342900" indent="-342900" algn="r">
              <a:buFont typeface="Wingdings" panose="05000000000000000000" pitchFamily="2" charset="2"/>
              <a:buChar char="v"/>
            </a:pPr>
            <a:r>
              <a:rPr lang="ar-SA" b="1" dirty="0"/>
              <a:t>ثانيًا: الآداب التي تلزم المحتسب:</a:t>
            </a:r>
          </a:p>
          <a:p>
            <a:pPr marL="457200" indent="-457200" algn="r">
              <a:buFont typeface="+mj-lt"/>
              <a:buAutoNum type="arabicParenR"/>
            </a:pPr>
            <a:r>
              <a:rPr lang="ar-SA" dirty="0"/>
              <a:t>  </a:t>
            </a:r>
            <a:r>
              <a:rPr lang="ar-SA" dirty="0">
                <a:solidFill>
                  <a:srgbClr val="FF0000"/>
                </a:solidFill>
              </a:rPr>
              <a:t>الرفق في الاحتساب</a:t>
            </a:r>
          </a:p>
          <a:p>
            <a:pPr marL="457200" indent="-457200" algn="r">
              <a:buFont typeface="+mj-lt"/>
              <a:buAutoNum type="arabicParenR"/>
            </a:pPr>
            <a:r>
              <a:rPr lang="ar-SA" dirty="0"/>
              <a:t> </a:t>
            </a:r>
            <a:r>
              <a:rPr lang="ar-SA" dirty="0">
                <a:solidFill>
                  <a:srgbClr val="FF0000"/>
                </a:solidFill>
              </a:rPr>
              <a:t>التأني والصبر</a:t>
            </a:r>
          </a:p>
          <a:p>
            <a:pPr marL="457200" indent="-457200" algn="r">
              <a:buFont typeface="+mj-lt"/>
              <a:buAutoNum type="arabicParenR"/>
            </a:pPr>
            <a:r>
              <a:rPr lang="ar-SA" dirty="0"/>
              <a:t> </a:t>
            </a:r>
            <a:r>
              <a:rPr lang="ar-SA" dirty="0">
                <a:solidFill>
                  <a:srgbClr val="FF0000"/>
                </a:solidFill>
              </a:rPr>
              <a:t>العفة عن أموال الناس</a:t>
            </a:r>
          </a:p>
          <a:p>
            <a:pPr algn="r"/>
            <a:r>
              <a:rPr lang="ar-SA" dirty="0"/>
              <a:t>     </a:t>
            </a:r>
          </a:p>
        </p:txBody>
      </p:sp>
    </p:spTree>
    <p:extLst>
      <p:ext uri="{BB962C8B-B14F-4D97-AF65-F5344CB8AC3E}">
        <p14:creationId xmlns:p14="http://schemas.microsoft.com/office/powerpoint/2010/main" val="42428751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CA3818F1-25D1-4368-B3E3-944F97149F41}"/>
              </a:ext>
            </a:extLst>
          </p:cNvPr>
          <p:cNvSpPr>
            <a:spLocks noGrp="1"/>
          </p:cNvSpPr>
          <p:nvPr>
            <p:ph type="title"/>
          </p:nvPr>
        </p:nvSpPr>
        <p:spPr>
          <a:xfrm>
            <a:off x="838200" y="365125"/>
            <a:ext cx="10515600" cy="433865"/>
          </a:xfrm>
        </p:spPr>
        <p:txBody>
          <a:bodyPr>
            <a:normAutofit fontScale="90000"/>
          </a:bodyPr>
          <a:lstStyle/>
          <a:p>
            <a:r>
              <a:rPr lang="ar-SA" dirty="0"/>
              <a:t> </a:t>
            </a:r>
          </a:p>
        </p:txBody>
      </p:sp>
      <p:sp>
        <p:nvSpPr>
          <p:cNvPr id="3" name="عنصر نائب للمحتوى 2">
            <a:extLst>
              <a:ext uri="{FF2B5EF4-FFF2-40B4-BE49-F238E27FC236}">
                <a16:creationId xmlns:a16="http://schemas.microsoft.com/office/drawing/2014/main" id="{00397D48-9A95-447C-A248-110D39A487E7}"/>
              </a:ext>
            </a:extLst>
          </p:cNvPr>
          <p:cNvSpPr>
            <a:spLocks noGrp="1"/>
          </p:cNvSpPr>
          <p:nvPr>
            <p:ph idx="1"/>
          </p:nvPr>
        </p:nvSpPr>
        <p:spPr>
          <a:xfrm>
            <a:off x="838200" y="923278"/>
            <a:ext cx="10515600" cy="5253685"/>
          </a:xfrm>
        </p:spPr>
        <p:txBody>
          <a:bodyPr/>
          <a:lstStyle/>
          <a:p>
            <a:pPr>
              <a:buFont typeface="Wingdings" panose="05000000000000000000" pitchFamily="2" charset="2"/>
              <a:buChar char="v"/>
            </a:pPr>
            <a:r>
              <a:rPr lang="ar-SA" b="1" dirty="0"/>
              <a:t>ثالثًا: ضوابط الاحتساب وضماناته.</a:t>
            </a:r>
          </a:p>
          <a:p>
            <a:pPr marL="0" indent="0">
              <a:buNone/>
            </a:pPr>
            <a:r>
              <a:rPr lang="ar-SA" dirty="0"/>
              <a:t>   وضع الشارع الحكيم ضمانات وضوابط عديدة لمن قوم بمهمة الاحتساب حتى تصونه عن الانحراف، وأهم هذه الضوابط:</a:t>
            </a:r>
          </a:p>
          <a:p>
            <a:pPr marL="0" indent="0">
              <a:buNone/>
            </a:pPr>
            <a:endParaRPr lang="ar-SA" dirty="0"/>
          </a:p>
          <a:p>
            <a:pPr marL="514350" indent="-514350">
              <a:buFont typeface="+mj-lt"/>
              <a:buAutoNum type="arabicParenR"/>
            </a:pPr>
            <a:r>
              <a:rPr lang="ar-SA" dirty="0"/>
              <a:t> </a:t>
            </a:r>
            <a:r>
              <a:rPr lang="ar-SA" dirty="0">
                <a:solidFill>
                  <a:srgbClr val="FF0000"/>
                </a:solidFill>
              </a:rPr>
              <a:t>الإخلاص والتجرد</a:t>
            </a:r>
          </a:p>
          <a:p>
            <a:pPr marL="514350" indent="-514350">
              <a:buFont typeface="+mj-lt"/>
              <a:buAutoNum type="arabicParenR"/>
            </a:pPr>
            <a:r>
              <a:rPr lang="ar-SA" dirty="0"/>
              <a:t> </a:t>
            </a:r>
            <a:r>
              <a:rPr lang="ar-SA" dirty="0">
                <a:solidFill>
                  <a:srgbClr val="FF0000"/>
                </a:solidFill>
              </a:rPr>
              <a:t>تقديم الأهم على المهم</a:t>
            </a:r>
          </a:p>
          <a:p>
            <a:pPr marL="514350" indent="-514350">
              <a:buFont typeface="+mj-lt"/>
              <a:buAutoNum type="arabicParenR"/>
            </a:pPr>
            <a:r>
              <a:rPr lang="ar-SA" dirty="0"/>
              <a:t> </a:t>
            </a:r>
            <a:r>
              <a:rPr lang="ar-SA" dirty="0">
                <a:solidFill>
                  <a:srgbClr val="FF0000"/>
                </a:solidFill>
              </a:rPr>
              <a:t>ألا يؤدي إنكار المنكر إلى منكر أشد</a:t>
            </a:r>
          </a:p>
          <a:p>
            <a:pPr marL="514350" indent="-514350">
              <a:buFont typeface="+mj-lt"/>
              <a:buAutoNum type="arabicParenR"/>
            </a:pPr>
            <a:r>
              <a:rPr lang="ar-SA" dirty="0"/>
              <a:t> </a:t>
            </a:r>
            <a:r>
              <a:rPr lang="ar-SA" dirty="0">
                <a:solidFill>
                  <a:srgbClr val="FF0000"/>
                </a:solidFill>
              </a:rPr>
              <a:t>اتباع الوسائل المشروعة</a:t>
            </a:r>
          </a:p>
          <a:p>
            <a:pPr marL="514350" indent="-514350">
              <a:buFont typeface="+mj-lt"/>
              <a:buAutoNum type="arabicParenR"/>
            </a:pPr>
            <a:r>
              <a:rPr lang="ar-SA" dirty="0"/>
              <a:t> </a:t>
            </a:r>
            <a:r>
              <a:rPr lang="ar-SA" dirty="0">
                <a:solidFill>
                  <a:srgbClr val="FF0000"/>
                </a:solidFill>
              </a:rPr>
              <a:t>الشرع ميزان الحكم على الشيء</a:t>
            </a:r>
          </a:p>
          <a:p>
            <a:pPr marL="514350" indent="-514350">
              <a:buFont typeface="+mj-lt"/>
              <a:buAutoNum type="arabicParenR"/>
            </a:pPr>
            <a:r>
              <a:rPr lang="ar-SA" dirty="0"/>
              <a:t> </a:t>
            </a:r>
            <a:r>
              <a:rPr lang="ar-SA" dirty="0">
                <a:solidFill>
                  <a:srgbClr val="FF0000"/>
                </a:solidFill>
              </a:rPr>
              <a:t>التدرج في الإنكار بالحكمة وحسب الوسائل المتاحة</a:t>
            </a:r>
            <a:endParaRPr lang="ar-SA" dirty="0"/>
          </a:p>
        </p:txBody>
      </p:sp>
    </p:spTree>
    <p:extLst>
      <p:ext uri="{BB962C8B-B14F-4D97-AF65-F5344CB8AC3E}">
        <p14:creationId xmlns:p14="http://schemas.microsoft.com/office/powerpoint/2010/main" val="1130076007"/>
      </p:ext>
    </p:extLst>
  </p:cSld>
  <p:clrMapOvr>
    <a:masterClrMapping/>
  </p:clrMapOvr>
</p:sld>
</file>

<file path=ppt/theme/theme1.xml><?xml version="1.0" encoding="utf-8"?>
<a:theme xmlns:a="http://schemas.openxmlformats.org/drawingml/2006/main" name="ربطة">
  <a:themeElements>
    <a:clrScheme name="ربطة">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ربطة">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ربطة">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66</TotalTime>
  <Words>942</Words>
  <Application>Microsoft Office PowerPoint</Application>
  <PresentationFormat>Widescreen</PresentationFormat>
  <Paragraphs>101</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ربطة</vt:lpstr>
      <vt:lpstr>الوحدة التاسعة</vt:lpstr>
      <vt:lpstr>مقدمة</vt:lpstr>
      <vt:lpstr>المجال الأول: التعليم</vt:lpstr>
      <vt:lpstr> </vt:lpstr>
      <vt:lpstr> </vt:lpstr>
      <vt:lpstr>المجال الثاني: الطّب</vt:lpstr>
      <vt:lpstr> </vt:lpstr>
      <vt:lpstr>المجال الثالث: الحسبة</vt:lpstr>
      <vt:lpstr> </vt:lpstr>
      <vt:lpstr> </vt:lpstr>
      <vt:lpstr>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الوحدة التاسعة</dc:title>
  <dc:creator>yousef xKFO</dc:creator>
  <cp:lastModifiedBy>عبدالله العجاجي ID 441102569</cp:lastModifiedBy>
  <cp:revision>4</cp:revision>
  <dcterms:created xsi:type="dcterms:W3CDTF">2022-04-09T20:06:07Z</dcterms:created>
  <dcterms:modified xsi:type="dcterms:W3CDTF">2022-04-10T22:55:36Z</dcterms:modified>
</cp:coreProperties>
</file>

<file path=docProps/thumbnail.jpeg>
</file>